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84" r:id="rId2"/>
    <p:sldId id="280" r:id="rId3"/>
    <p:sldId id="283" r:id="rId4"/>
    <p:sldId id="287" r:id="rId5"/>
    <p:sldId id="288" r:id="rId6"/>
    <p:sldId id="28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E41"/>
    <a:srgbClr val="FEC145"/>
    <a:srgbClr val="FFD849"/>
    <a:srgbClr val="FFEA4F"/>
    <a:srgbClr val="FEBCA9"/>
    <a:srgbClr val="FC2E07"/>
    <a:srgbClr val="18BC12"/>
    <a:srgbClr val="FC0F07"/>
    <a:srgbClr val="FD715B"/>
    <a:srgbClr val="000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9"/>
    <p:restoredTop sz="93497" autoAdjust="0"/>
  </p:normalViewPr>
  <p:slideViewPr>
    <p:cSldViewPr snapToGrid="0" snapToObjects="1">
      <p:cViewPr>
        <p:scale>
          <a:sx n="150" d="100"/>
          <a:sy n="150" d="100"/>
        </p:scale>
        <p:origin x="-1816" y="-10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52279-B0B6-1045-B0B6-D29719D6866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5C1D5-3944-394F-9494-7A37F387D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4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 to convince you that these miracles are explainable - tortoises</a:t>
            </a:r>
          </a:p>
          <a:p>
            <a:r>
              <a:rPr lang="en-US" dirty="0" smtClean="0"/>
              <a:t>173 </a:t>
            </a:r>
            <a:r>
              <a:rPr lang="en-US" dirty="0" smtClean="0"/>
              <a:t>billion years of branch length in this phylogeny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want to convince you that these miracles are explainable - tortoises</a:t>
            </a:r>
          </a:p>
          <a:p>
            <a:r>
              <a:rPr lang="en-US" dirty="0" smtClean="0"/>
              <a:t>173 </a:t>
            </a:r>
            <a:r>
              <a:rPr lang="en-US" dirty="0" smtClean="0"/>
              <a:t>billion years of branch length in this phylogeny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Shane is Te </a:t>
            </a:r>
            <a:r>
              <a:rPr lang="en-US" dirty="0" err="1" smtClean="0"/>
              <a:t>Ati</a:t>
            </a:r>
            <a:r>
              <a:rPr lang="en-US" dirty="0" smtClean="0"/>
              <a:t> </a:t>
            </a:r>
            <a:r>
              <a:rPr lang="en-US" dirty="0" err="1" smtClean="0"/>
              <a:t>HauNui</a:t>
            </a:r>
            <a:r>
              <a:rPr lang="en-US" dirty="0" smtClean="0"/>
              <a:t>-a-</a:t>
            </a:r>
            <a:r>
              <a:rPr lang="en-US" dirty="0" err="1" smtClean="0"/>
              <a:t>Paparangi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Whanganui</a:t>
            </a:r>
            <a:r>
              <a:rPr lang="en-US" baseline="0" dirty="0" smtClean="0"/>
              <a:t> region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6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Rameka</a:t>
            </a:r>
            <a:r>
              <a:rPr lang="en-US" baseline="0" dirty="0" smtClean="0"/>
              <a:t> (2016) article says this proverb “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expresses the Māori perspective of time, where the past, present and future are intertwined, and life is a continuous cosmic process.”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1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6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3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8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14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0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6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3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6ADD9-5AE2-F349-95AD-8C8903065CB9}" type="datetimeFigureOut">
              <a:rPr lang="en-US" smtClean="0"/>
              <a:t>14/10/21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6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tiff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tiff"/><Relationship Id="rId12" Type="http://schemas.openxmlformats.org/officeDocument/2006/relationships/image" Target="../media/image33.png"/><Relationship Id="rId13" Type="http://schemas.openxmlformats.org/officeDocument/2006/relationships/image" Target="../media/image4.png"/><Relationship Id="rId14" Type="http://schemas.openxmlformats.org/officeDocument/2006/relationships/image" Target="../media/image34.jpg"/><Relationship Id="rId1" Type="http://schemas.microsoft.com/office/2007/relationships/media" Target="../media/media1.mov"/><Relationship Id="rId2" Type="http://schemas.openxmlformats.org/officeDocument/2006/relationships/video" Target="../media/media1.mov"/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gif"/><Relationship Id="rId9" Type="http://schemas.openxmlformats.org/officeDocument/2006/relationships/image" Target="../media/image30.png"/><Relationship Id="rId10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20.png"/><Relationship Id="rId11" Type="http://schemas.openxmlformats.org/officeDocument/2006/relationships/image" Target="../media/image4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5164796" y="529166"/>
            <a:ext cx="3905251" cy="2267016"/>
            <a:chOff x="5164796" y="529166"/>
            <a:chExt cx="3905251" cy="226701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xmlns="" id="{9A6072E8-35A6-8F47-9F03-396D6890D278}"/>
                </a:ext>
              </a:extLst>
            </p:cNvPr>
            <p:cNvSpPr/>
            <p:nvPr/>
          </p:nvSpPr>
          <p:spPr>
            <a:xfrm>
              <a:off x="5164796" y="596488"/>
              <a:ext cx="3905251" cy="219969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12077E54-358F-BD4D-A0CD-69D3EF0EA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9547" y="1074589"/>
              <a:ext cx="1269999" cy="16460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5306743" y="529166"/>
              <a:ext cx="3687104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 smtClean="0"/>
                <a:t>It’s fundamental to understanding the biota of Aotearoa New Zealand</a:t>
              </a:r>
              <a:endParaRPr lang="en-US" sz="1600" b="1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382257" y="1085076"/>
              <a:ext cx="2113649" cy="1635562"/>
              <a:chOff x="5240310" y="4968438"/>
              <a:chExt cx="2113649" cy="163556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3EF8840E-F3A2-0E46-BED4-0426ABF121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86" t="30703" r="58940" b="6426"/>
              <a:stretch/>
            </p:blipFill>
            <p:spPr>
              <a:xfrm>
                <a:off x="5240310" y="4968438"/>
                <a:ext cx="2113649" cy="16355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xmlns="" id="{3EF8840E-F3A2-0E46-BED4-0426ABF121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43307" b="75818"/>
              <a:stretch/>
            </p:blipFill>
            <p:spPr>
              <a:xfrm>
                <a:off x="6100252" y="5020759"/>
                <a:ext cx="1202070" cy="2358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79" name="Group 78"/>
          <p:cNvGrpSpPr/>
          <p:nvPr/>
        </p:nvGrpSpPr>
        <p:grpSpPr>
          <a:xfrm>
            <a:off x="75751" y="596488"/>
            <a:ext cx="2426149" cy="2184812"/>
            <a:chOff x="75751" y="596488"/>
            <a:chExt cx="2426149" cy="218481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xmlns="" id="{9A6072E8-35A6-8F47-9F03-396D6890D278}"/>
                </a:ext>
              </a:extLst>
            </p:cNvPr>
            <p:cNvSpPr/>
            <p:nvPr/>
          </p:nvSpPr>
          <p:spPr>
            <a:xfrm>
              <a:off x="92409" y="596488"/>
              <a:ext cx="2409491" cy="2184812"/>
            </a:xfrm>
            <a:prstGeom prst="roundRect">
              <a:avLst>
                <a:gd name="adj" fmla="val 882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3519" y="596488"/>
              <a:ext cx="20494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smtClean="0"/>
                <a:t>It’s just interesting!</a:t>
              </a:r>
              <a:endParaRPr lang="en-US" b="1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751" y="965820"/>
              <a:ext cx="2250739" cy="1663080"/>
              <a:chOff x="111461" y="1357583"/>
              <a:chExt cx="2094380" cy="14518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261" y="1357583"/>
                <a:ext cx="1937580" cy="145180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 rot="16200000">
                <a:off x="-441613" y="2037834"/>
                <a:ext cx="1290813" cy="184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" dirty="0">
                    <a:solidFill>
                      <a:srgbClr val="BFBFBF"/>
                    </a:solidFill>
                  </a:rPr>
                  <a:t>Gerlach et al (2006); Photo: C. Muir</a:t>
                </a:r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0" y="-1"/>
            <a:ext cx="9144000" cy="491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 smtClean="0">
                <a:latin typeface="Cambria"/>
                <a:cs typeface="Cambria"/>
              </a:rPr>
              <a:t>Long-distance dispersal: why study it?</a:t>
            </a:r>
            <a:endParaRPr lang="en-US" sz="3600" i="1" dirty="0"/>
          </a:p>
        </p:txBody>
      </p:sp>
      <p:grpSp>
        <p:nvGrpSpPr>
          <p:cNvPr id="80" name="Group 79"/>
          <p:cNvGrpSpPr/>
          <p:nvPr/>
        </p:nvGrpSpPr>
        <p:grpSpPr>
          <a:xfrm>
            <a:off x="88451" y="2913516"/>
            <a:ext cx="4928049" cy="3880328"/>
            <a:chOff x="88451" y="2913516"/>
            <a:chExt cx="4928049" cy="3880328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xmlns="" id="{9A6072E8-35A6-8F47-9F03-396D6890D278}"/>
                </a:ext>
              </a:extLst>
            </p:cNvPr>
            <p:cNvSpPr/>
            <p:nvPr/>
          </p:nvSpPr>
          <p:spPr>
            <a:xfrm>
              <a:off x="88451" y="2913516"/>
              <a:ext cx="4928049" cy="3880328"/>
            </a:xfrm>
            <a:prstGeom prst="roundRect">
              <a:avLst>
                <a:gd name="adj" fmla="val 61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57524" y="4391588"/>
              <a:ext cx="3659989" cy="2326712"/>
              <a:chOff x="757524" y="4391588"/>
              <a:chExt cx="3659989" cy="2326712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923140" y="4391588"/>
                <a:ext cx="3494373" cy="2326712"/>
                <a:chOff x="827890" y="4272739"/>
                <a:chExt cx="3494373" cy="2326712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24002" t="8601" r="19390" b="34529"/>
                <a:stretch/>
              </p:blipFill>
              <p:spPr>
                <a:xfrm>
                  <a:off x="846940" y="4272739"/>
                  <a:ext cx="3475323" cy="2312211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28" name="Rectangle 27"/>
                <p:cNvSpPr/>
                <p:nvPr/>
              </p:nvSpPr>
              <p:spPr>
                <a:xfrm>
                  <a:off x="827890" y="6342082"/>
                  <a:ext cx="546841" cy="25736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none" lIns="36000" tIns="36000" rIns="36000" bIns="36000" anchor="ctr">
                  <a:spAutoFit/>
                </a:bodyPr>
                <a:lstStyle/>
                <a:p>
                  <a:pPr algn="ctr"/>
                  <a:r>
                    <a:rPr lang="en-US" sz="1200" b="1" dirty="0" smtClean="0"/>
                    <a:t>40 Mya</a:t>
                  </a:r>
                  <a:endParaRPr lang="en-US" sz="1200" dirty="0"/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 rot="16200000">
                <a:off x="-108993" y="5667117"/>
                <a:ext cx="1917700" cy="184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" dirty="0">
                    <a:solidFill>
                      <a:schemeClr val="bg1">
                        <a:lumMod val="75000"/>
                      </a:schemeClr>
                    </a:solidFill>
                  </a:rPr>
                  <a:t>https://kids.britannica.com/kids/assembly/view/1702</a:t>
                </a: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600199" y="2915502"/>
              <a:ext cx="17399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smtClean="0"/>
                <a:t>Fundamental to evolution</a:t>
              </a:r>
              <a:r>
                <a:rPr lang="mr-IN" b="1" dirty="0" smtClean="0"/>
                <a:t>…</a:t>
              </a:r>
              <a:endParaRPr lang="en-US" b="1" dirty="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6369" y="2999564"/>
              <a:ext cx="1158081" cy="1682945"/>
              <a:chOff x="156369" y="2999563"/>
              <a:chExt cx="1335881" cy="194132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56369" y="2999563"/>
                <a:ext cx="1335881" cy="1622515"/>
                <a:chOff x="156371" y="2458124"/>
                <a:chExt cx="1841500" cy="2204482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319" t="47649" r="20868" b="14708"/>
                <a:stretch/>
              </p:blipFill>
              <p:spPr>
                <a:xfrm>
                  <a:off x="156371" y="3141766"/>
                  <a:ext cx="1841499" cy="1520840"/>
                </a:xfrm>
                <a:prstGeom prst="rect">
                  <a:avLst/>
                </a:prstGeom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156373" y="2458124"/>
                  <a:ext cx="1841498" cy="67532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800" i="1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The Monkey’s Voyage</a:t>
                  </a:r>
                  <a:r>
                    <a:rPr lang="en-US" sz="800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/>
                  </a:r>
                  <a:br>
                    <a:rPr lang="en-US" sz="800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</a:br>
                  <a:r>
                    <a:rPr lang="en-US" sz="700" dirty="0" smtClean="0">
                      <a:solidFill>
                        <a:schemeClr val="bg1">
                          <a:lumMod val="95000"/>
                        </a:schemeClr>
                      </a:solidFill>
                    </a:rPr>
                    <a:t>How Improbable Journeys Shaped the History of Life</a:t>
                  </a:r>
                  <a:endParaRPr lang="en-US" sz="700" dirty="0">
                    <a:solidFill>
                      <a:schemeClr val="bg1">
                        <a:lumMod val="95000"/>
                      </a:schemeClr>
                    </a:solidFill>
                  </a:endParaRPr>
                </a:p>
              </p:txBody>
            </p: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6369" y="3492005"/>
                <a:ext cx="1335879" cy="1448885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 rot="702077">
              <a:off x="1828866" y="5625456"/>
              <a:ext cx="889000" cy="387350"/>
              <a:chOff x="1930400" y="5791200"/>
              <a:chExt cx="889000" cy="387350"/>
            </a:xfrm>
          </p:grpSpPr>
          <p:sp>
            <p:nvSpPr>
              <p:cNvPr id="33" name="Left Arrow 32"/>
              <p:cNvSpPr/>
              <p:nvPr/>
            </p:nvSpPr>
            <p:spPr>
              <a:xfrm>
                <a:off x="1930400" y="5791200"/>
                <a:ext cx="889000" cy="387350"/>
              </a:xfrm>
              <a:prstGeom prst="leftArrow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23490" y="5826384"/>
                <a:ext cx="4437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/>
                  <a:t>LDD</a:t>
                </a:r>
                <a:endParaRPr lang="en-US" sz="1200" b="1" dirty="0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00199" y="3586716"/>
              <a:ext cx="19240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mr-IN" b="1" dirty="0" smtClean="0"/>
                <a:t>…</a:t>
              </a:r>
              <a:r>
                <a:rPr lang="en-US" b="1" dirty="0" smtClean="0"/>
                <a:t>perhaps even human evolution</a:t>
              </a:r>
              <a:endParaRPr lang="en-US" b="1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566606" y="5809992"/>
              <a:ext cx="647981" cy="795568"/>
              <a:chOff x="2566606" y="5633226"/>
              <a:chExt cx="647981" cy="795568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91776" y="5633226"/>
                <a:ext cx="603160" cy="654183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2566606" y="6207776"/>
                <a:ext cx="647981" cy="22101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36000" tIns="0" rIns="36000" bIns="36000" anchor="b">
                <a:spAutoFit/>
              </a:bodyPr>
              <a:lstStyle/>
              <a:p>
                <a:pPr algn="ctr"/>
                <a:r>
                  <a:rPr lang="en-US" sz="1200" b="1" dirty="0" smtClean="0"/>
                  <a:t>1 species</a:t>
                </a:r>
                <a:endParaRPr lang="en-US" sz="1200" dirty="0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64052" y="5588784"/>
              <a:ext cx="528421" cy="40568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lIns="36000" tIns="0" rIns="36000" bIns="36000" anchor="b">
              <a:spAutoFit/>
            </a:bodyPr>
            <a:lstStyle/>
            <a:p>
              <a:pPr algn="ctr"/>
              <a:r>
                <a:rPr lang="en-US" sz="1200" b="1" dirty="0" smtClean="0"/>
                <a:t>200 species</a:t>
              </a:r>
              <a:endParaRPr lang="en-US" sz="1200" dirty="0"/>
            </a:p>
          </p:txBody>
        </p:sp>
        <p:grpSp>
          <p:nvGrpSpPr>
            <p:cNvPr id="46" name="Group 45"/>
            <p:cNvGrpSpPr/>
            <p:nvPr/>
          </p:nvGrpSpPr>
          <p:grpSpPr>
            <a:xfrm rot="19473741">
              <a:off x="2933863" y="4995075"/>
              <a:ext cx="988867" cy="387350"/>
              <a:chOff x="3964133" y="1807488"/>
              <a:chExt cx="988867" cy="387350"/>
            </a:xfrm>
          </p:grpSpPr>
          <p:sp>
            <p:nvSpPr>
              <p:cNvPr id="44" name="Left Arrow 43"/>
              <p:cNvSpPr/>
              <p:nvPr/>
            </p:nvSpPr>
            <p:spPr>
              <a:xfrm>
                <a:off x="3964133" y="1807488"/>
                <a:ext cx="931718" cy="387350"/>
              </a:xfrm>
              <a:prstGeom prst="leftArrow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989350" y="1840348"/>
                <a:ext cx="9636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 smtClean="0"/>
                  <a:t>anthropoids</a:t>
                </a:r>
                <a:endParaRPr lang="en-US" sz="1200" b="1" dirty="0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578215" y="3037638"/>
              <a:ext cx="1304733" cy="1280361"/>
              <a:chOff x="5267315" y="2511096"/>
              <a:chExt cx="1113011" cy="109222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5306743" y="2530663"/>
                <a:ext cx="1067233" cy="1072653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5267315" y="2538047"/>
                <a:ext cx="1113011" cy="1023786"/>
                <a:chOff x="5267315" y="2538047"/>
                <a:chExt cx="1113011" cy="1023786"/>
              </a:xfrm>
            </p:grpSpPr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49253" r="-801"/>
                <a:stretch/>
              </p:blipFill>
              <p:spPr>
                <a:xfrm>
                  <a:off x="5306743" y="3026662"/>
                  <a:ext cx="1073583" cy="535171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-2369" r="50821"/>
                <a:stretch/>
              </p:blipFill>
              <p:spPr>
                <a:xfrm>
                  <a:off x="5267315" y="2538047"/>
                  <a:ext cx="1031885" cy="514385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52"/>
              <p:cNvSpPr/>
              <p:nvPr/>
            </p:nvSpPr>
            <p:spPr>
              <a:xfrm>
                <a:off x="5294043" y="2511096"/>
                <a:ext cx="1067233" cy="107265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 rot="16200000">
              <a:off x="4205267" y="3585113"/>
              <a:ext cx="1406565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BFBFBF"/>
                  </a:solidFill>
                </a:rPr>
                <a:t>https://www.shutterstock.com/search</a:t>
              </a:r>
              <a:r>
                <a:rPr lang="en-US" sz="600" dirty="0" smtClean="0">
                  <a:solidFill>
                    <a:srgbClr val="BFBFBF"/>
                  </a:solidFill>
                </a:rPr>
                <a:t>/</a:t>
              </a:r>
              <a:endParaRPr lang="en-US" sz="600" dirty="0">
                <a:solidFill>
                  <a:srgbClr val="BFBFBF"/>
                </a:solidFill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639234" y="-598481"/>
            <a:ext cx="2409491" cy="3394853"/>
            <a:chOff x="2639234" y="-598481"/>
            <a:chExt cx="2409491" cy="3394853"/>
          </a:xfrm>
        </p:grpSpPr>
        <p:grpSp>
          <p:nvGrpSpPr>
            <p:cNvPr id="81" name="Group 80"/>
            <p:cNvGrpSpPr/>
            <p:nvPr/>
          </p:nvGrpSpPr>
          <p:grpSpPr>
            <a:xfrm>
              <a:off x="2639234" y="621888"/>
              <a:ext cx="2409491" cy="2174484"/>
              <a:chOff x="2639234" y="621888"/>
              <a:chExt cx="2409491" cy="217448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xmlns="" id="{9A6072E8-35A6-8F47-9F03-396D6890D278}"/>
                  </a:ext>
                </a:extLst>
              </p:cNvPr>
              <p:cNvSpPr/>
              <p:nvPr/>
            </p:nvSpPr>
            <p:spPr>
              <a:xfrm>
                <a:off x="2639234" y="621888"/>
                <a:ext cx="2409491" cy="2159412"/>
              </a:xfrm>
              <a:prstGeom prst="roundRect">
                <a:avLst>
                  <a:gd name="adj" fmla="val 794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799321" y="621888"/>
                <a:ext cx="1228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 smtClean="0"/>
                  <a:t>Big puzzles</a:t>
                </a:r>
                <a:endParaRPr lang="en-US" b="1" dirty="0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747908" y="939539"/>
                <a:ext cx="1421849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1" dirty="0" smtClean="0"/>
                  <a:t>No primates crossed</a:t>
                </a:r>
              </a:p>
              <a:p>
                <a:pPr algn="ctr"/>
                <a:r>
                  <a:rPr lang="en-US" sz="1000" b="1" dirty="0" smtClean="0"/>
                  <a:t>to Australia</a:t>
                </a:r>
                <a:br>
                  <a:rPr lang="en-US" sz="1000" b="1" dirty="0" smtClean="0"/>
                </a:br>
                <a:r>
                  <a:rPr lang="en-US" sz="1000" b="1" dirty="0" smtClean="0"/>
                  <a:t>(before humans)</a:t>
                </a:r>
                <a:endParaRPr lang="en-US" sz="1000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2858574" y="1545450"/>
                <a:ext cx="2103236" cy="1250922"/>
                <a:chOff x="2858574" y="1545450"/>
                <a:chExt cx="2103236" cy="1250922"/>
              </a:xfrm>
            </p:grpSpPr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4344" t="29258" r="13977" b="807"/>
                <a:stretch/>
              </p:blipFill>
              <p:spPr>
                <a:xfrm>
                  <a:off x="2858574" y="1545450"/>
                  <a:ext cx="1831107" cy="1223150"/>
                </a:xfrm>
                <a:prstGeom prst="rect">
                  <a:avLst/>
                </a:prstGeom>
              </p:spPr>
            </p:pic>
            <p:sp>
              <p:nvSpPr>
                <p:cNvPr id="63" name="Rectangle 62"/>
                <p:cNvSpPr/>
                <p:nvPr/>
              </p:nvSpPr>
              <p:spPr>
                <a:xfrm rot="16200000">
                  <a:off x="4388121" y="2222684"/>
                  <a:ext cx="80882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400" dirty="0" smtClean="0">
                      <a:solidFill>
                        <a:schemeClr val="bg1">
                          <a:lumMod val="85000"/>
                        </a:schemeClr>
                      </a:solidFill>
                    </a:rPr>
                    <a:t>etonstem.com</a:t>
                  </a:r>
                  <a:r>
                    <a:rPr lang="en-US" sz="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/exploring-the-indo-</a:t>
                  </a:r>
                  <a:r>
                    <a:rPr lang="en-US" sz="400" dirty="0" smtClean="0">
                      <a:solidFill>
                        <a:schemeClr val="bg1">
                          <a:lumMod val="85000"/>
                        </a:schemeClr>
                      </a:solidFill>
                    </a:rPr>
                    <a:t>aust</a:t>
                  </a:r>
                </a:p>
                <a:p>
                  <a:r>
                    <a:rPr lang="en-US" sz="400" dirty="0" smtClean="0">
                      <a:solidFill>
                        <a:schemeClr val="bg1">
                          <a:lumMod val="85000"/>
                        </a:schemeClr>
                      </a:solidFill>
                    </a:rPr>
                    <a:t>ralian</a:t>
                  </a:r>
                  <a:r>
                    <a:rPr lang="en-US" sz="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-archipelago-the-wallace-line</a:t>
                  </a: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4093923" y="-598481"/>
              <a:ext cx="949263" cy="2351838"/>
              <a:chOff x="4093923" y="-598481"/>
              <a:chExt cx="949263" cy="2351838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93923" y="641350"/>
                <a:ext cx="849809" cy="963321"/>
              </a:xfrm>
              <a:prstGeom prst="rect">
                <a:avLst/>
              </a:prstGeom>
            </p:spPr>
          </p:pic>
          <p:sp>
            <p:nvSpPr>
              <p:cNvPr id="61" name="Rectangle 60"/>
              <p:cNvSpPr/>
              <p:nvPr/>
            </p:nvSpPr>
            <p:spPr>
              <a:xfrm rot="16200000">
                <a:off x="3790323" y="500494"/>
                <a:ext cx="2351838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" dirty="0" smtClean="0">
                    <a:solidFill>
                      <a:srgbClr val="BFBFBF"/>
                    </a:solidFill>
                  </a:rPr>
                  <a:t>www.yourlifechoices.com.au</a:t>
                </a:r>
                <a:r>
                  <a:rPr lang="en-US" sz="400" dirty="0">
                    <a:solidFill>
                      <a:srgbClr val="BFBFBF"/>
                    </a:solidFill>
                  </a:rPr>
                  <a:t>/news/where-are-australias-monkeys/</a:t>
                </a:r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5164796" y="2862965"/>
            <a:ext cx="3905251" cy="1939830"/>
            <a:chOff x="5164796" y="2862965"/>
            <a:chExt cx="3905251" cy="1939830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xmlns="" id="{9A6072E8-35A6-8F47-9F03-396D6890D278}"/>
                </a:ext>
              </a:extLst>
            </p:cNvPr>
            <p:cNvSpPr/>
            <p:nvPr/>
          </p:nvSpPr>
          <p:spPr>
            <a:xfrm>
              <a:off x="5164796" y="2894466"/>
              <a:ext cx="3905251" cy="19083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06743" y="2862965"/>
              <a:ext cx="36871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Biogeographical </a:t>
              </a:r>
              <a:r>
                <a:rPr lang="en-US" sz="1600" b="1" dirty="0" smtClean="0"/>
                <a:t>methods apply to:</a:t>
              </a:r>
              <a:endParaRPr lang="en-US" sz="1600" b="1" dirty="0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841617" y="3210039"/>
              <a:ext cx="1276898" cy="1453284"/>
              <a:chOff x="5530467" y="3229225"/>
              <a:chExt cx="1276898" cy="1453284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 rotWithShape="1">
              <a:blip r:embed="rId11"/>
              <a:srcRect l="27559" t="18439" r="44882" b="18614"/>
              <a:stretch/>
            </p:blipFill>
            <p:spPr>
              <a:xfrm>
                <a:off x="5677033" y="3229225"/>
                <a:ext cx="1130332" cy="1453284"/>
              </a:xfrm>
              <a:prstGeom prst="rect">
                <a:avLst/>
              </a:prstGeom>
            </p:spPr>
          </p:pic>
          <p:sp>
            <p:nvSpPr>
              <p:cNvPr id="69" name="Rectangle 68"/>
              <p:cNvSpPr/>
              <p:nvPr/>
            </p:nvSpPr>
            <p:spPr>
              <a:xfrm rot="16200000">
                <a:off x="4985446" y="3952822"/>
                <a:ext cx="1274708" cy="184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" dirty="0" smtClean="0">
                    <a:solidFill>
                      <a:schemeClr val="bg1">
                        <a:lumMod val="75000"/>
                      </a:schemeClr>
                    </a:solidFill>
                  </a:rPr>
                  <a:t>Stuff: https</a:t>
                </a:r>
                <a:r>
                  <a:rPr lang="en-US" sz="600" dirty="0">
                    <a:solidFill>
                      <a:schemeClr val="bg1">
                        <a:lumMod val="75000"/>
                      </a:schemeClr>
                    </a:solidFill>
                  </a:rPr>
                  <a:t>://tinyurl.com/zzss9s9k</a:t>
                </a: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5164796" y="3276125"/>
              <a:ext cx="8824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smtClean="0"/>
                <a:t>Invasive</a:t>
              </a:r>
              <a:br>
                <a:rPr lang="en-US" sz="1200" b="1" dirty="0" smtClean="0"/>
              </a:br>
              <a:r>
                <a:rPr lang="en-US" sz="1200" b="1" dirty="0" smtClean="0"/>
                <a:t>species,</a:t>
              </a:r>
              <a:br>
                <a:rPr lang="en-US" sz="1200" b="1" dirty="0" smtClean="0"/>
              </a:br>
              <a:endParaRPr lang="en-US" sz="1200" b="1" dirty="0" smtClean="0"/>
            </a:p>
            <a:p>
              <a:r>
                <a:rPr lang="en-US" sz="1200" b="1" dirty="0" smtClean="0"/>
                <a:t>Climate change,</a:t>
              </a:r>
              <a:br>
                <a:rPr lang="en-US" sz="1200" b="1" dirty="0" smtClean="0"/>
              </a:br>
              <a:endParaRPr lang="en-US" sz="1200" b="1" dirty="0" smtClean="0"/>
            </a:p>
            <a:p>
              <a:r>
                <a:rPr lang="en-US" sz="1200" b="1" dirty="0" smtClean="0"/>
                <a:t>Extinction</a:t>
              </a:r>
              <a:endParaRPr lang="en-US" sz="1200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754354" y="3361705"/>
              <a:ext cx="1125192" cy="1299415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 rot="5400000">
              <a:off x="8270754" y="3977619"/>
              <a:ext cx="1268384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" dirty="0">
                  <a:solidFill>
                    <a:srgbClr val="BFBFBF"/>
                  </a:solidFill>
                </a:rPr>
                <a:t>Stuff: https://tinyurl.com/dztdjc8b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13"/>
            <a:srcRect l="23622" t="6" r="21260" b="2049"/>
            <a:stretch/>
          </p:blipFill>
          <p:spPr>
            <a:xfrm>
              <a:off x="7250772" y="3201519"/>
              <a:ext cx="844550" cy="844550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7178889" y="3988252"/>
              <a:ext cx="916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 smtClean="0">
                  <a:solidFill>
                    <a:srgbClr val="BFBFBF"/>
                  </a:solidFill>
                </a:rPr>
                <a:t>www.immune.org.nz</a:t>
              </a:r>
              <a:r>
                <a:rPr lang="en-US" sz="600" dirty="0">
                  <a:solidFill>
                    <a:srgbClr val="BFBFBF"/>
                  </a:solidFill>
                </a:rPr>
                <a:t>/diseases/covid-19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178889" y="4160755"/>
              <a:ext cx="6996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/>
                <a:t>Disease spread!</a:t>
              </a:r>
              <a:endParaRPr lang="en-US" sz="12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164796" y="4864484"/>
            <a:ext cx="3905251" cy="2159483"/>
            <a:chOff x="5164796" y="4864484"/>
            <a:chExt cx="3905251" cy="2159483"/>
          </a:xfrm>
        </p:grpSpPr>
        <p:grpSp>
          <p:nvGrpSpPr>
            <p:cNvPr id="84" name="Group 83"/>
            <p:cNvGrpSpPr/>
            <p:nvPr/>
          </p:nvGrpSpPr>
          <p:grpSpPr>
            <a:xfrm>
              <a:off x="5164796" y="4864484"/>
              <a:ext cx="3905251" cy="1929360"/>
              <a:chOff x="5164796" y="4864484"/>
              <a:chExt cx="3905251" cy="1929360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xmlns="" id="{9A6072E8-35A6-8F47-9F03-396D6890D278}"/>
                  </a:ext>
                </a:extLst>
              </p:cNvPr>
              <p:cNvSpPr/>
              <p:nvPr/>
            </p:nvSpPr>
            <p:spPr>
              <a:xfrm>
                <a:off x="5164796" y="4885515"/>
                <a:ext cx="3905251" cy="190832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274963" y="4864484"/>
                <a:ext cx="368710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 smtClean="0"/>
                  <a:t>Technical science problems</a:t>
                </a:r>
                <a:endParaRPr lang="en-US" sz="1600" b="1" dirty="0"/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5343774" y="5208085"/>
              <a:ext cx="3535772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133200"/>
              <a:r>
                <a:rPr lang="en-US" sz="1600" b="1" dirty="0" smtClean="0"/>
                <a:t>Biogeographical methods: 1000s of </a:t>
              </a:r>
              <a:br>
                <a:rPr lang="en-US" sz="1600" b="1" dirty="0" smtClean="0"/>
              </a:br>
              <a:r>
                <a:rPr lang="en-US" sz="1600" b="1" dirty="0" smtClean="0"/>
                <a:t>      papers/year</a:t>
              </a:r>
              <a:br>
                <a:rPr lang="en-US" sz="1600" b="1" dirty="0" smtClean="0"/>
              </a:br>
              <a:endParaRPr lang="en-US" sz="1600" b="1" dirty="0" smtClean="0"/>
            </a:p>
            <a:p>
              <a:pPr indent="-133200"/>
              <a:r>
                <a:rPr lang="en-US" sz="1600" b="1" dirty="0" smtClean="0"/>
                <a:t>Available computational methods </a:t>
              </a:r>
            </a:p>
            <a:p>
              <a:pPr indent="-133200"/>
              <a:r>
                <a:rPr lang="en-US" sz="1600" b="1" dirty="0"/>
                <a:t> </a:t>
              </a:r>
              <a:r>
                <a:rPr lang="en-US" sz="1600" b="1" dirty="0" smtClean="0"/>
                <a:t>    ignore many important processes</a:t>
              </a:r>
            </a:p>
            <a:p>
              <a:pPr indent="-133200"/>
              <a:endParaRPr lang="en-US" sz="1600" b="1" dirty="0"/>
            </a:p>
            <a:p>
              <a:pPr indent="-133200"/>
              <a:r>
                <a:rPr lang="en-US" sz="1600" b="1" dirty="0" smtClean="0"/>
                <a:t>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583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097431" y="710921"/>
            <a:ext cx="5559923" cy="4320199"/>
            <a:chOff x="4215969" y="710921"/>
            <a:chExt cx="5559923" cy="4320199"/>
          </a:xfrm>
        </p:grpSpPr>
        <p:grpSp>
          <p:nvGrpSpPr>
            <p:cNvPr id="2" name="Group 1"/>
            <p:cNvGrpSpPr/>
            <p:nvPr/>
          </p:nvGrpSpPr>
          <p:grpSpPr>
            <a:xfrm>
              <a:off x="4215969" y="710921"/>
              <a:ext cx="5559923" cy="4320199"/>
              <a:chOff x="1683895" y="1559508"/>
              <a:chExt cx="5321060" cy="4134598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="" xmlns:a16="http://schemas.microsoft.com/office/drawing/2014/main" id="{D102880E-C681-0C4D-887A-C3913CFC0EE3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86" r="2693" b="14030"/>
              <a:stretch/>
            </p:blipFill>
            <p:spPr bwMode="auto">
              <a:xfrm>
                <a:off x="1686939" y="1600008"/>
                <a:ext cx="4752482" cy="377264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>
                <a:off x="2319690" y="5340641"/>
                <a:ext cx="4685265" cy="3534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  0                     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5,000     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           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10,000      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        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15,000   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          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20,000</a:t>
                </a:r>
              </a:p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                     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                   distance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between biomes (km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)</a:t>
                </a:r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CA3C4C95-56DC-0346-85AD-A31ED239FD0C}"/>
                  </a:ext>
                </a:extLst>
              </p:cNvPr>
              <p:cNvSpPr txBox="1"/>
              <p:nvPr/>
            </p:nvSpPr>
            <p:spPr>
              <a:xfrm rot="16200000">
                <a:off x="40347" y="3203056"/>
                <a:ext cx="3921662" cy="634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54000" rIns="0" bIns="54000" rtlCol="0" anchor="ctr" anchorCtr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#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dispersal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events</a:t>
                </a:r>
              </a:p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     1                     10                   100                1,000             10,000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7629275" y="1018469"/>
              <a:ext cx="11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smtClean="0">
                  <a:solidFill>
                    <a:schemeClr val="bg1">
                      <a:lumMod val="65000"/>
                    </a:schemeClr>
                  </a:solidFill>
                </a:rPr>
                <a:t>(Preliminary data)</a:t>
              </a:r>
              <a:endParaRPr lang="en-US" sz="1000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>
            <a:off x="78294" y="1099500"/>
            <a:ext cx="1063849" cy="12549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5562" y="1287737"/>
            <a:ext cx="1325473" cy="1702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90143" y="2481815"/>
            <a:ext cx="1527039" cy="846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405624"/>
            <a:ext cx="9144000" cy="3500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4294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/>
                <a:cs typeface="Cambria"/>
              </a:rPr>
              <a:t>From miracle to mechanism in biogeography</a:t>
            </a:r>
            <a:endParaRPr lang="en-US" sz="3600" i="1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78294" y="762403"/>
            <a:ext cx="3946266" cy="3469237"/>
            <a:chOff x="78294" y="762403"/>
            <a:chExt cx="3946266" cy="3469237"/>
          </a:xfrm>
        </p:grpSpPr>
        <p:sp>
          <p:nvSpPr>
            <p:cNvPr id="80" name="Rectangle 79"/>
            <p:cNvSpPr/>
            <p:nvPr/>
          </p:nvSpPr>
          <p:spPr>
            <a:xfrm>
              <a:off x="1617182" y="762403"/>
              <a:ext cx="24073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00"/>
                  </a:solidFill>
                </a:rPr>
                <a:t>Garcia-</a:t>
              </a:r>
              <a:r>
                <a:rPr lang="en-US" sz="1400" dirty="0" smtClean="0">
                  <a:solidFill>
                    <a:srgbClr val="000000"/>
                  </a:solidFill>
                </a:rPr>
                <a:t>R; </a:t>
              </a:r>
              <a:r>
                <a:rPr lang="en-US" sz="1400" dirty="0">
                  <a:solidFill>
                    <a:srgbClr val="000000"/>
                  </a:solidFill>
                </a:rPr>
                <a:t>Matzke (2021</a:t>
              </a:r>
              <a:r>
                <a:rPr lang="en-US" sz="1400" dirty="0" smtClean="0">
                  <a:solidFill>
                    <a:srgbClr val="000000"/>
                  </a:solidFill>
                </a:rPr>
                <a:t>)</a:t>
              </a:r>
              <a:br>
                <a:rPr lang="en-US" sz="1400" dirty="0" smtClean="0">
                  <a:solidFill>
                    <a:srgbClr val="000000"/>
                  </a:solidFill>
                </a:rPr>
              </a:br>
              <a:r>
                <a:rPr lang="en-US" sz="1400" i="1" dirty="0" smtClean="0">
                  <a:solidFill>
                    <a:srgbClr val="000000"/>
                  </a:solidFill>
                </a:rPr>
                <a:t>Journal of Biogeography</a:t>
              </a:r>
              <a:endParaRPr lang="en-US" sz="1400" i="1" dirty="0">
                <a:solidFill>
                  <a:srgbClr val="000000"/>
                </a:solidFill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8294" y="1264690"/>
              <a:ext cx="3867173" cy="2966950"/>
              <a:chOff x="78294" y="1264690"/>
              <a:chExt cx="3867173" cy="2966950"/>
            </a:xfrm>
          </p:grpSpPr>
          <p:sp>
            <p:nvSpPr>
              <p:cNvPr id="11" name="Bent Arrow 10"/>
              <p:cNvSpPr/>
              <p:nvPr/>
            </p:nvSpPr>
            <p:spPr>
              <a:xfrm flipV="1">
                <a:off x="156151" y="3718689"/>
                <a:ext cx="301050" cy="512951"/>
              </a:xfrm>
              <a:prstGeom prst="bentArrow">
                <a:avLst>
                  <a:gd name="adj1" fmla="val 28390"/>
                  <a:gd name="adj2" fmla="val 50000"/>
                  <a:gd name="adj3" fmla="val 48624"/>
                  <a:gd name="adj4" fmla="val 3019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78294" y="1264690"/>
                <a:ext cx="3867173" cy="2454000"/>
                <a:chOff x="78294" y="1264690"/>
                <a:chExt cx="3867173" cy="2454000"/>
              </a:xfrm>
            </p:grpSpPr>
            <p:grpSp>
              <p:nvGrpSpPr>
                <p:cNvPr id="89" name="Group 88"/>
                <p:cNvGrpSpPr/>
                <p:nvPr/>
              </p:nvGrpSpPr>
              <p:grpSpPr>
                <a:xfrm>
                  <a:off x="78294" y="1264690"/>
                  <a:ext cx="3867173" cy="2454000"/>
                  <a:chOff x="78294" y="1264690"/>
                  <a:chExt cx="3867173" cy="2454000"/>
                </a:xfrm>
              </p:grpSpPr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xmlns="" id="{ADC22B7F-6B35-A540-947C-CBAA73A05B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8294" y="1283155"/>
                    <a:ext cx="3792007" cy="224961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235353" y="3329254"/>
                    <a:ext cx="2780482" cy="389436"/>
                    <a:chOff x="2061711" y="1943066"/>
                    <a:chExt cx="1927089" cy="269909"/>
                  </a:xfrm>
                </p:grpSpPr>
                <p:pic>
                  <p:nvPicPr>
                    <p:cNvPr id="73" name="Picture 72">
                      <a:extLst>
                        <a:ext uri="{FF2B5EF4-FFF2-40B4-BE49-F238E27FC236}">
                          <a16:creationId xmlns:a16="http://schemas.microsoft.com/office/drawing/2014/main" xmlns="" id="{932E40DB-C3B5-7947-8D3D-68F3409F97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/>
                    <a:srcRect l="22050" t="7725" r="1867" b="9563"/>
                    <a:stretch/>
                  </p:blipFill>
                  <p:spPr>
                    <a:xfrm>
                      <a:off x="2494800" y="1962821"/>
                      <a:ext cx="1494000" cy="25015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xmlns="" id="{35E91EB9-1AAE-2042-B214-78E2CEB83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1711" y="1943066"/>
                      <a:ext cx="433089" cy="1410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/>
                    </a:p>
                  </p:txBody>
                </p:sp>
              </p:grp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xmlns="" id="{ADC22B7F-6B35-A540-947C-CBAA73A05B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55284" r="60277" b="17009"/>
                  <a:stretch/>
                </p:blipFill>
                <p:spPr>
                  <a:xfrm>
                    <a:off x="339077" y="2729468"/>
                    <a:ext cx="1446772" cy="598665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139221" y="3026833"/>
                    <a:ext cx="494777" cy="616649"/>
                    <a:chOff x="0" y="462395"/>
                    <a:chExt cx="1476000" cy="1839561"/>
                  </a:xfrm>
                </p:grpSpPr>
                <p:pic>
                  <p:nvPicPr>
                    <p:cNvPr id="65" name="Picture 64">
                      <a:extLst>
                        <a:ext uri="{FF2B5EF4-FFF2-40B4-BE49-F238E27FC236}">
                          <a16:creationId xmlns=""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3733" r="81014" b="94983"/>
                    <a:stretch/>
                  </p:blipFill>
                  <p:spPr>
                    <a:xfrm>
                      <a:off x="0" y="462395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66" name="Picture 65">
                      <a:extLst>
                        <a:ext uri="{FF2B5EF4-FFF2-40B4-BE49-F238E27FC236}">
                          <a16:creationId xmlns=""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3733" t="6879" r="81014" b="88104"/>
                    <a:stretch/>
                  </p:blipFill>
                  <p:spPr>
                    <a:xfrm>
                      <a:off x="0" y="701551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67" name="Picture 66">
                      <a:extLst>
                        <a:ext uri="{FF2B5EF4-FFF2-40B4-BE49-F238E27FC236}">
                          <a16:creationId xmlns=""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3733" t="13161" r="81014" b="81822"/>
                    <a:stretch/>
                  </p:blipFill>
                  <p:spPr>
                    <a:xfrm>
                      <a:off x="0" y="928945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68" name="Picture 67">
                      <a:extLst>
                        <a:ext uri="{FF2B5EF4-FFF2-40B4-BE49-F238E27FC236}">
                          <a16:creationId xmlns=""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3733" t="19396" r="81014" b="75587"/>
                    <a:stretch/>
                  </p:blipFill>
                  <p:spPr>
                    <a:xfrm>
                      <a:off x="0" y="1145433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69" name="Picture 68">
                      <a:extLst>
                        <a:ext uri="{FF2B5EF4-FFF2-40B4-BE49-F238E27FC236}">
                          <a16:creationId xmlns=""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3733" t="25004" r="81014" b="69979"/>
                    <a:stretch/>
                  </p:blipFill>
                  <p:spPr>
                    <a:xfrm>
                      <a:off x="0" y="1371600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70" name="Picture 69">
                      <a:extLst>
                        <a:ext uri="{FF2B5EF4-FFF2-40B4-BE49-F238E27FC236}">
                          <a16:creationId xmlns=""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3733" t="31889" r="81014" b="63094"/>
                    <a:stretch/>
                  </p:blipFill>
                  <p:spPr>
                    <a:xfrm>
                      <a:off x="0" y="1610123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71" name="Picture 70">
                      <a:extLst>
                        <a:ext uri="{FF2B5EF4-FFF2-40B4-BE49-F238E27FC236}">
                          <a16:creationId xmlns=""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3733" t="37495" r="81014" b="58742"/>
                    <a:stretch/>
                  </p:blipFill>
                  <p:spPr>
                    <a:xfrm>
                      <a:off x="0" y="1811090"/>
                      <a:ext cx="1476000" cy="21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72" name="Picture 71">
                      <a:extLst>
                        <a:ext uri="{FF2B5EF4-FFF2-40B4-BE49-F238E27FC236}">
                          <a16:creationId xmlns=""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3733" t="43776" r="81014" b="51207"/>
                    <a:stretch/>
                  </p:blipFill>
                  <p:spPr>
                    <a:xfrm>
                      <a:off x="0" y="2013956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sp>
                <p:nvSpPr>
                  <p:cNvPr id="64" name="Rectangle 63"/>
                  <p:cNvSpPr/>
                  <p:nvPr/>
                </p:nvSpPr>
                <p:spPr>
                  <a:xfrm>
                    <a:off x="87121" y="1264690"/>
                    <a:ext cx="3858346" cy="2453999"/>
                  </a:xfrm>
                  <a:prstGeom prst="rect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92" name="Group 91"/>
                <p:cNvGrpSpPr/>
                <p:nvPr/>
              </p:nvGrpSpPr>
              <p:grpSpPr>
                <a:xfrm>
                  <a:off x="96009" y="1283155"/>
                  <a:ext cx="1495080" cy="1463918"/>
                  <a:chOff x="96009" y="1283155"/>
                  <a:chExt cx="1495080" cy="1463918"/>
                </a:xfrm>
              </p:grpSpPr>
              <p:sp>
                <p:nvSpPr>
                  <p:cNvPr id="90" name="Rectangle 89"/>
                  <p:cNvSpPr/>
                  <p:nvPr/>
                </p:nvSpPr>
                <p:spPr>
                  <a:xfrm>
                    <a:off x="139221" y="1283155"/>
                    <a:ext cx="1206979" cy="11800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91" name="Rectangle 90"/>
                  <p:cNvSpPr/>
                  <p:nvPr/>
                </p:nvSpPr>
                <p:spPr>
                  <a:xfrm>
                    <a:off x="96009" y="2481815"/>
                    <a:ext cx="1495080" cy="26525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</p:grpSp>
      </p:grpSp>
      <p:grpSp>
        <p:nvGrpSpPr>
          <p:cNvPr id="120" name="Group 119"/>
          <p:cNvGrpSpPr/>
          <p:nvPr/>
        </p:nvGrpSpPr>
        <p:grpSpPr>
          <a:xfrm>
            <a:off x="26586" y="798034"/>
            <a:ext cx="1757833" cy="1931434"/>
            <a:chOff x="26586" y="798034"/>
            <a:chExt cx="1757833" cy="1931434"/>
          </a:xfrm>
        </p:grpSpPr>
        <p:sp>
          <p:nvSpPr>
            <p:cNvPr id="81" name="TextBox 80">
              <a:extLst>
                <a:ext uri="{FF2B5EF4-FFF2-40B4-BE49-F238E27FC236}">
                  <a16:creationId xmlns="" xmlns:a16="http://schemas.microsoft.com/office/drawing/2014/main" id="{871BBE7E-9F91-A344-8008-872EFFBC7E75}"/>
                </a:ext>
              </a:extLst>
            </p:cNvPr>
            <p:cNvSpPr txBox="1"/>
            <p:nvPr/>
          </p:nvSpPr>
          <p:spPr>
            <a:xfrm>
              <a:off x="26586" y="798034"/>
              <a:ext cx="1757833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 smtClean="0">
                  <a:latin typeface="+mj-lt"/>
                </a:rPr>
                <a:t>Example work: </a:t>
              </a:r>
              <a:br>
                <a:rPr lang="en-US" sz="1400" b="1" dirty="0" smtClean="0">
                  <a:latin typeface="+mj-lt"/>
                </a:rPr>
              </a:br>
              <a:r>
                <a:rPr lang="en-US" sz="1400" b="1" dirty="0" smtClean="0">
                  <a:latin typeface="+mj-lt"/>
                </a:rPr>
                <a:t>Rallidae (e.g. </a:t>
              </a:r>
              <a:r>
                <a:rPr lang="en-US" sz="1400" b="1" dirty="0" smtClean="0"/>
                <a:t>Pukeko)</a:t>
              </a:r>
              <a:endParaRPr lang="en-US" sz="1400" b="1" dirty="0">
                <a:latin typeface="+mj-lt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80211" y="1300584"/>
              <a:ext cx="1089491" cy="1428884"/>
              <a:chOff x="2055103" y="472047"/>
              <a:chExt cx="785764" cy="1030541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6"/>
              <a:srcRect l="21430" t="7158" r="28508" b="7197"/>
              <a:stretch/>
            </p:blipFill>
            <p:spPr>
              <a:xfrm>
                <a:off x="2097518" y="472047"/>
                <a:ext cx="743349" cy="101732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5103" y="861046"/>
                <a:ext cx="45719" cy="641542"/>
              </a:xfrm>
              <a:prstGeom prst="rect">
                <a:avLst/>
              </a:prstGeom>
            </p:spPr>
          </p:pic>
        </p:grpSp>
      </p:grpSp>
      <p:sp>
        <p:nvSpPr>
          <p:cNvPr id="101" name="TextBox 100">
            <a:extLst>
              <a:ext uri="{FF2B5EF4-FFF2-40B4-BE49-F238E27FC236}">
                <a16:creationId xmlns="" xmlns:a16="http://schemas.microsoft.com/office/drawing/2014/main" id="{871BBE7E-9F91-A344-8008-872EFFBC7E75}"/>
              </a:ext>
            </a:extLst>
          </p:cNvPr>
          <p:cNvSpPr txBox="1"/>
          <p:nvPr/>
        </p:nvSpPr>
        <p:spPr>
          <a:xfrm>
            <a:off x="5598079" y="844193"/>
            <a:ext cx="2961721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smtClean="0">
                <a:latin typeface="+mj-lt"/>
              </a:rPr>
              <a:t>13,000 Plants: # dispersals vs. distance</a:t>
            </a:r>
            <a:endParaRPr lang="en-US" sz="1400" b="1" dirty="0">
              <a:latin typeface="+mj-lt"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6443129" y="1535108"/>
            <a:ext cx="2470979" cy="2983450"/>
            <a:chOff x="6443129" y="1535108"/>
            <a:chExt cx="2470979" cy="2983450"/>
          </a:xfrm>
        </p:grpSpPr>
        <p:sp>
          <p:nvSpPr>
            <p:cNvPr id="6" name="Rounded Rectangle 5"/>
            <p:cNvSpPr/>
            <p:nvPr/>
          </p:nvSpPr>
          <p:spPr>
            <a:xfrm>
              <a:off x="6443129" y="1535108"/>
              <a:ext cx="2470979" cy="298345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35000"/>
              </a:schemeClr>
            </a:solidFill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t"/>
            <a:lstStyle/>
            <a:p>
              <a:pPr algn="ctr"/>
              <a:r>
                <a:rPr lang="en-US" sz="1600" b="1" u="sng" dirty="0" smtClean="0">
                  <a:solidFill>
                    <a:srgbClr val="FC0F07"/>
                  </a:solidFill>
                </a:rPr>
                <a:t>CORE QUESTION</a:t>
              </a:r>
              <a:r>
                <a:rPr lang="en-US" sz="1600" b="1" dirty="0" smtClean="0">
                  <a:solidFill>
                    <a:srgbClr val="FC0F07"/>
                  </a:solidFill>
                </a:rPr>
                <a:t>: </a:t>
              </a:r>
              <a:br>
                <a:rPr lang="en-US" sz="1600" b="1" dirty="0" smtClean="0">
                  <a:solidFill>
                    <a:srgbClr val="FC0F07"/>
                  </a:solidFill>
                </a:rPr>
              </a:br>
              <a:r>
                <a:rPr lang="en-US" sz="1600" b="1" dirty="0" smtClean="0">
                  <a:solidFill>
                    <a:srgbClr val="FC0F07"/>
                  </a:solidFill>
                </a:rPr>
                <a:t>What explains these apparently </a:t>
              </a:r>
              <a:r>
                <a:rPr lang="en-US" sz="1600" b="1" dirty="0">
                  <a:solidFill>
                    <a:srgbClr val="FC0F07"/>
                  </a:solidFill>
                </a:rPr>
                <a:t>“miraculous”</a:t>
              </a:r>
              <a:br>
                <a:rPr lang="en-US" sz="1600" b="1" dirty="0">
                  <a:solidFill>
                    <a:srgbClr val="FC0F07"/>
                  </a:solidFill>
                </a:rPr>
              </a:br>
              <a:r>
                <a:rPr lang="en-US" sz="1600" b="1" dirty="0" smtClean="0">
                  <a:solidFill>
                    <a:srgbClr val="FC0F07"/>
                  </a:solidFill>
                </a:rPr>
                <a:t>long</a:t>
              </a:r>
              <a:r>
                <a:rPr lang="en-US" sz="1600" b="1" dirty="0">
                  <a:solidFill>
                    <a:srgbClr val="FC0F07"/>
                  </a:solidFill>
                </a:rPr>
                <a:t>-distance </a:t>
              </a:r>
              <a:r>
                <a:rPr lang="en-US" sz="1600" b="1" dirty="0" smtClean="0">
                  <a:solidFill>
                    <a:srgbClr val="FC0F07"/>
                  </a:solidFill>
                </a:rPr>
                <a:t>dispersals?</a:t>
              </a:r>
              <a:endParaRPr lang="en-US" sz="1600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6900333" y="2706137"/>
              <a:ext cx="1405476" cy="417238"/>
              <a:chOff x="6900333" y="2706137"/>
              <a:chExt cx="1405476" cy="417238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H="1">
                <a:off x="6900333" y="2711144"/>
                <a:ext cx="355601" cy="1759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 flipH="1">
                <a:off x="7095067" y="2713206"/>
                <a:ext cx="287869" cy="31362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H="1">
                <a:off x="7382936" y="2721185"/>
                <a:ext cx="143935" cy="40219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Group 113"/>
              <p:cNvGrpSpPr/>
              <p:nvPr/>
            </p:nvGrpSpPr>
            <p:grpSpPr>
              <a:xfrm flipH="1">
                <a:off x="7679271" y="2706137"/>
                <a:ext cx="626538" cy="412231"/>
                <a:chOff x="7052733" y="2863544"/>
                <a:chExt cx="626538" cy="412231"/>
              </a:xfrm>
            </p:grpSpPr>
            <p:cxnSp>
              <p:nvCxnSpPr>
                <p:cNvPr id="111" name="Straight Arrow Connector 110"/>
                <p:cNvCxnSpPr/>
                <p:nvPr/>
              </p:nvCxnSpPr>
              <p:spPr>
                <a:xfrm flipH="1">
                  <a:off x="7052733" y="2863544"/>
                  <a:ext cx="355601" cy="17598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 flipH="1">
                  <a:off x="7247467" y="2865606"/>
                  <a:ext cx="287869" cy="31362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>
                  <a:off x="7535336" y="2873585"/>
                  <a:ext cx="143935" cy="40219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8" name="Group 117"/>
          <p:cNvGrpSpPr/>
          <p:nvPr/>
        </p:nvGrpSpPr>
        <p:grpSpPr>
          <a:xfrm>
            <a:off x="3445765" y="4682375"/>
            <a:ext cx="5633840" cy="2144721"/>
            <a:chOff x="3445765" y="4682375"/>
            <a:chExt cx="5633840" cy="2144721"/>
          </a:xfrm>
        </p:grpSpPr>
        <p:grpSp>
          <p:nvGrpSpPr>
            <p:cNvPr id="100" name="Group 99"/>
            <p:cNvGrpSpPr/>
            <p:nvPr/>
          </p:nvGrpSpPr>
          <p:grpSpPr>
            <a:xfrm>
              <a:off x="3445765" y="4682375"/>
              <a:ext cx="5633840" cy="2144721"/>
              <a:chOff x="3445765" y="4682375"/>
              <a:chExt cx="5633840" cy="2144721"/>
            </a:xfrm>
          </p:grpSpPr>
          <p:sp>
            <p:nvSpPr>
              <p:cNvPr id="98" name="Title 6"/>
              <p:cNvSpPr txBox="1">
                <a:spLocks/>
              </p:cNvSpPr>
              <p:nvPr/>
            </p:nvSpPr>
            <p:spPr>
              <a:xfrm>
                <a:off x="3445765" y="5950213"/>
                <a:ext cx="1850135" cy="6077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600" i="1" dirty="0" smtClean="0"/>
                  <a:t>BioGeoBEARS</a:t>
                </a:r>
                <a:r>
                  <a:rPr lang="en-US" sz="1600" dirty="0" smtClean="0"/>
                  <a:t>-sampled history of dispersals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501272" y="6426986"/>
                <a:ext cx="16594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/>
                  <a:t>(Bayesian Biogeographic</a:t>
                </a:r>
              </a:p>
              <a:p>
                <a:pPr algn="ctr"/>
                <a:r>
                  <a:rPr lang="en-US" sz="1000" dirty="0"/>
                  <a:t>Stochastic Mapping)</a:t>
                </a:r>
                <a:endParaRPr lang="en-US" sz="1000" dirty="0"/>
              </a:p>
            </p:txBody>
          </p:sp>
          <p:sp>
            <p:nvSpPr>
              <p:cNvPr id="88" name="Left Arrow 87"/>
              <p:cNvSpPr/>
              <p:nvPr/>
            </p:nvSpPr>
            <p:spPr>
              <a:xfrm rot="5400000" flipV="1">
                <a:off x="5033011" y="4674631"/>
                <a:ext cx="420244" cy="435731"/>
              </a:xfrm>
              <a:prstGeom prst="lef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4564" y="5122857"/>
                <a:ext cx="5555041" cy="1672312"/>
              </a:xfrm>
              <a:prstGeom prst="rect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</a:ln>
            </p:spPr>
          </p:pic>
        </p:grpSp>
        <p:sp>
          <p:nvSpPr>
            <p:cNvPr id="117" name="Title 6"/>
            <p:cNvSpPr txBox="1">
              <a:spLocks/>
            </p:cNvSpPr>
            <p:nvPr/>
          </p:nvSpPr>
          <p:spPr>
            <a:xfrm>
              <a:off x="3501272" y="6096335"/>
              <a:ext cx="1659467" cy="6077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i="1" dirty="0" smtClean="0"/>
                <a:t>BioGeoBEARS</a:t>
              </a:r>
              <a:r>
                <a:rPr lang="en-US" sz="1600" dirty="0" smtClean="0"/>
                <a:t>-sampled history of dispersals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36338" y="3849948"/>
            <a:ext cx="3617711" cy="1360577"/>
            <a:chOff x="436338" y="3849948"/>
            <a:chExt cx="3617711" cy="1360577"/>
          </a:xfrm>
        </p:grpSpPr>
        <p:grpSp>
          <p:nvGrpSpPr>
            <p:cNvPr id="9" name="Group 8"/>
            <p:cNvGrpSpPr/>
            <p:nvPr/>
          </p:nvGrpSpPr>
          <p:grpSpPr>
            <a:xfrm>
              <a:off x="492666" y="3849948"/>
              <a:ext cx="3561383" cy="933908"/>
              <a:chOff x="731948" y="3825101"/>
              <a:chExt cx="2264151" cy="593732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="" xmlns:a16="http://schemas.microsoft.com/office/drawing/2014/main" id="{A5574FE4-365F-AE48-8E57-A91A019450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9797" t="-1" r="-2657" b="62375"/>
              <a:stretch/>
            </p:blipFill>
            <p:spPr>
              <a:xfrm>
                <a:off x="765858" y="3825101"/>
                <a:ext cx="2230241" cy="51612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3" name="Rectangle 82"/>
              <p:cNvSpPr/>
              <p:nvPr/>
            </p:nvSpPr>
            <p:spPr>
              <a:xfrm>
                <a:off x="783411" y="4061246"/>
                <a:ext cx="2040887" cy="3522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171450" indent="-108000">
                  <a:buClr>
                    <a:srgbClr val="800000"/>
                  </a:buClr>
                  <a:buSzPct val="150000"/>
                  <a:buFont typeface="Arial"/>
                  <a:buChar char="•"/>
                </a:pPr>
                <a:r>
                  <a:rPr lang="en-US" sz="1200" b="1" dirty="0" smtClean="0">
                    <a:solidFill>
                      <a:srgbClr val="000000"/>
                    </a:solidFill>
                  </a:rPr>
                  <a:t>753 citations</a:t>
                </a:r>
              </a:p>
              <a:p>
                <a:pPr marL="171450" indent="-108000">
                  <a:buClr>
                    <a:srgbClr val="800000"/>
                  </a:buClr>
                  <a:buSzPct val="150000"/>
                  <a:buFont typeface="Arial"/>
                  <a:buChar char="•"/>
                </a:pPr>
                <a:r>
                  <a:rPr lang="en-US" sz="1200" b="1" dirty="0" smtClean="0">
                    <a:solidFill>
                      <a:srgbClr val="000000"/>
                    </a:solidFill>
                  </a:rPr>
                  <a:t>21 workshops on 5 continents</a:t>
                </a:r>
              </a:p>
              <a:p>
                <a:pPr marL="171450" indent="-108000">
                  <a:buClr>
                    <a:srgbClr val="800000"/>
                  </a:buClr>
                  <a:buSzPct val="150000"/>
                  <a:buFont typeface="Arial"/>
                  <a:buChar char="•"/>
                </a:pPr>
                <a:r>
                  <a:rPr lang="en-US" sz="1200" b="1" dirty="0" smtClean="0">
                    <a:solidFill>
                      <a:srgbClr val="000000"/>
                    </a:solidFill>
                  </a:rPr>
                  <a:t>59 publications, 20 since coming to Auckland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31948" y="3825101"/>
                <a:ext cx="2195120" cy="593732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Left Arrow 86"/>
            <p:cNvSpPr/>
            <p:nvPr/>
          </p:nvSpPr>
          <p:spPr>
            <a:xfrm rot="16200000">
              <a:off x="444082" y="4782537"/>
              <a:ext cx="420244" cy="435731"/>
            </a:xfrm>
            <a:prstGeom prst="lef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821282" y="4882616"/>
            <a:ext cx="2962532" cy="1952384"/>
            <a:chOff x="821282" y="4882616"/>
            <a:chExt cx="2962532" cy="1952384"/>
          </a:xfrm>
        </p:grpSpPr>
        <p:grpSp>
          <p:nvGrpSpPr>
            <p:cNvPr id="26" name="Group 25"/>
            <p:cNvGrpSpPr/>
            <p:nvPr/>
          </p:nvGrpSpPr>
          <p:grpSpPr>
            <a:xfrm>
              <a:off x="821282" y="4882616"/>
              <a:ext cx="2472540" cy="1952384"/>
              <a:chOff x="1608713" y="4882616"/>
              <a:chExt cx="2472540" cy="1952384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608713" y="4882616"/>
                <a:ext cx="2472540" cy="1952384"/>
                <a:chOff x="1447840" y="4865682"/>
                <a:chExt cx="2472540" cy="1952384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778" r="1714" b="16119"/>
                <a:stretch/>
              </p:blipFill>
              <p:spPr>
                <a:xfrm>
                  <a:off x="1447840" y="4865682"/>
                  <a:ext cx="2335404" cy="1776102"/>
                </a:xfrm>
                <a:prstGeom prst="rect">
                  <a:avLst/>
                </a:prstGeom>
              </p:spPr>
            </p:pic>
            <p:sp>
              <p:nvSpPr>
                <p:cNvPr id="15" name="Rectangle 14"/>
                <p:cNvSpPr/>
                <p:nvPr/>
              </p:nvSpPr>
              <p:spPr>
                <a:xfrm>
                  <a:off x="1631096" y="6541067"/>
                  <a:ext cx="228928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  200 Ma            100 Ma                 0</a:t>
                  </a:r>
                  <a:endParaRPr lang="en-US" sz="1200" dirty="0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3775563" y="6534717"/>
                  <a:ext cx="0" cy="5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Rectangle 53"/>
              <p:cNvSpPr/>
              <p:nvPr/>
            </p:nvSpPr>
            <p:spPr>
              <a:xfrm>
                <a:off x="2072332" y="6138670"/>
                <a:ext cx="14557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 smtClean="0">
                    <a:solidFill>
                      <a:schemeClr val="bg1">
                        <a:lumMod val="50000"/>
                      </a:schemeClr>
                    </a:solidFill>
                  </a:rPr>
                  <a:t>(Tree from: </a:t>
                </a:r>
                <a:br>
                  <a:rPr lang="en-US" sz="1000" dirty="0" smtClean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sz="1000" dirty="0" smtClean="0">
                    <a:solidFill>
                      <a:schemeClr val="bg1">
                        <a:lumMod val="50000"/>
                      </a:schemeClr>
                    </a:solidFill>
                  </a:rPr>
                  <a:t>Zanne </a:t>
                </a:r>
                <a:r>
                  <a:rPr lang="en-US" sz="1000" dirty="0" smtClean="0">
                    <a:solidFill>
                      <a:schemeClr val="bg1">
                        <a:lumMod val="50000"/>
                      </a:schemeClr>
                    </a:solidFill>
                  </a:rPr>
                  <a:t>et al. 2013)</a:t>
                </a:r>
                <a:endParaRPr lang="en-US" sz="1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4" name="Left Arrow 13"/>
            <p:cNvSpPr/>
            <p:nvPr/>
          </p:nvSpPr>
          <p:spPr>
            <a:xfrm rot="10800000">
              <a:off x="3148219" y="5672665"/>
              <a:ext cx="635595" cy="423670"/>
            </a:xfrm>
            <a:prstGeom prst="lef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-67736" y="4930637"/>
            <a:ext cx="1658825" cy="1608143"/>
          </a:xfrm>
        </p:spPr>
        <p:txBody>
          <a:bodyPr>
            <a:normAutofit/>
          </a:bodyPr>
          <a:lstStyle/>
          <a:p>
            <a:r>
              <a:rPr lang="en-US" sz="1200" dirty="0" smtClean="0"/>
              <a:t>Apply to mega-phylogeny of plants:</a:t>
            </a:r>
            <a:br>
              <a:rPr lang="en-US" sz="1200" dirty="0" smtClean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(13,000 plant species,</a:t>
            </a:r>
            <a:br>
              <a:rPr lang="en-US" sz="1200" dirty="0" smtClean="0"/>
            </a:br>
            <a:r>
              <a:rPr lang="en-US" sz="1200" dirty="0" smtClean="0"/>
              <a:t>173 billion years of branch length)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100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9144000" cy="491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 smtClean="0">
                <a:latin typeface="Cambria"/>
                <a:cs typeface="Cambria"/>
              </a:rPr>
              <a:t>Possible LDD </a:t>
            </a:r>
            <a:r>
              <a:rPr lang="en-US" sz="3600" dirty="0" smtClean="0">
                <a:latin typeface="Cambria"/>
                <a:cs typeface="Cambria"/>
              </a:rPr>
              <a:t>Explanations (</a:t>
            </a:r>
            <a:r>
              <a:rPr lang="en-US" sz="3600" dirty="0" smtClean="0">
                <a:latin typeface="Cambria"/>
                <a:cs typeface="Cambria"/>
              </a:rPr>
              <a:t>Hypotheses)</a:t>
            </a:r>
            <a:endParaRPr lang="en-US" sz="3600" i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-118214" y="521141"/>
            <a:ext cx="3247137" cy="2437200"/>
            <a:chOff x="-118214" y="521141"/>
            <a:chExt cx="3247137" cy="2437200"/>
          </a:xfrm>
        </p:grpSpPr>
        <p:grpSp>
          <p:nvGrpSpPr>
            <p:cNvPr id="2" name="Group 1"/>
            <p:cNvGrpSpPr/>
            <p:nvPr/>
          </p:nvGrpSpPr>
          <p:grpSpPr>
            <a:xfrm>
              <a:off x="-118214" y="521141"/>
              <a:ext cx="3247137" cy="2437200"/>
              <a:chOff x="1544041" y="1600008"/>
              <a:chExt cx="5460914" cy="409879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="" xmlns:a16="http://schemas.microsoft.com/office/drawing/2014/main" id="{D102880E-C681-0C4D-887A-C3913CFC0EE3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287" r="2693" b="7401"/>
              <a:stretch/>
            </p:blipFill>
            <p:spPr bwMode="auto">
              <a:xfrm>
                <a:off x="1686938" y="1600008"/>
                <a:ext cx="4752482" cy="409879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>
                <a:off x="2319690" y="5340642"/>
                <a:ext cx="4685265" cy="3105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0 km                 10,000 km          20,000 km</a:t>
                </a:r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CA3C4C95-56DC-0346-85AD-A31ED239FD0C}"/>
                  </a:ext>
                </a:extLst>
              </p:cNvPr>
              <p:cNvSpPr txBox="1"/>
              <p:nvPr/>
            </p:nvSpPr>
            <p:spPr>
              <a:xfrm rot="16200000">
                <a:off x="223045" y="3037731"/>
                <a:ext cx="3446525" cy="8045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54000" rIns="0" bIns="54000" rtlCol="0" anchor="ctr" anchorCtr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  <a:endParaRPr lang="en-US" sz="12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# 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dispersal 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</a:rPr>
                  <a:t>events</a:t>
                </a: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1280960" y="962731"/>
              <a:ext cx="1406156" cy="1697787"/>
              <a:chOff x="6443129" y="1535108"/>
              <a:chExt cx="2470979" cy="2983450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6443129" y="1535108"/>
                <a:ext cx="2470979" cy="298345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35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t"/>
              <a:lstStyle/>
              <a:p>
                <a:pPr algn="ctr"/>
                <a:r>
                  <a:rPr lang="en-US" sz="1600" b="1" u="sng" dirty="0" smtClean="0">
                    <a:solidFill>
                      <a:srgbClr val="FC0F07"/>
                    </a:solidFill>
                  </a:rPr>
                  <a:t>Long-distance dispersals</a:t>
                </a:r>
                <a:r>
                  <a:rPr lang="en-US" sz="1600" b="1" dirty="0" smtClean="0">
                    <a:solidFill>
                      <a:srgbClr val="FC0F07"/>
                    </a:solidFill>
                  </a:rPr>
                  <a:t>: </a:t>
                </a:r>
                <a:br>
                  <a:rPr lang="en-US" sz="1600" b="1" dirty="0" smtClean="0">
                    <a:solidFill>
                      <a:srgbClr val="FC0F07"/>
                    </a:solidFill>
                  </a:rPr>
                </a:br>
                <a:endParaRPr lang="en-US" sz="1600" b="1" dirty="0" smtClean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r>
                  <a:rPr lang="en-US" b="1" dirty="0" smtClean="0">
                    <a:solidFill>
                      <a:srgbClr val="FC0F07"/>
                    </a:solidFill>
                  </a:rPr>
                  <a:t> </a:t>
                </a:r>
                <a:endParaRPr lang="en-US" b="1" dirty="0">
                  <a:solidFill>
                    <a:srgbClr val="FC0F07"/>
                  </a:solidFill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6900333" y="2706137"/>
                <a:ext cx="1405476" cy="417238"/>
                <a:chOff x="6900333" y="2706137"/>
                <a:chExt cx="1405476" cy="417238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6900333" y="2711144"/>
                  <a:ext cx="355601" cy="17598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>
                  <a:off x="7095067" y="2713206"/>
                  <a:ext cx="287869" cy="31362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7382936" y="2721185"/>
                  <a:ext cx="143935" cy="40219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4" name="Group 113"/>
                <p:cNvGrpSpPr/>
                <p:nvPr/>
              </p:nvGrpSpPr>
              <p:grpSpPr>
                <a:xfrm flipH="1">
                  <a:off x="7679271" y="2706137"/>
                  <a:ext cx="626538" cy="412231"/>
                  <a:chOff x="7052733" y="2863544"/>
                  <a:chExt cx="626538" cy="412231"/>
                </a:xfrm>
              </p:grpSpPr>
              <p:cxnSp>
                <p:nvCxnSpPr>
                  <p:cNvPr id="111" name="Straight Arrow Connector 110"/>
                  <p:cNvCxnSpPr/>
                  <p:nvPr/>
                </p:nvCxnSpPr>
                <p:spPr>
                  <a:xfrm flipH="1">
                    <a:off x="7052733" y="2863544"/>
                    <a:ext cx="355601" cy="17598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 flipH="1">
                    <a:off x="7247467" y="2865606"/>
                    <a:ext cx="287869" cy="31362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>
                    <a:off x="7535336" y="2873585"/>
                    <a:ext cx="143935" cy="40219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97" name="Group 196"/>
          <p:cNvGrpSpPr/>
          <p:nvPr/>
        </p:nvGrpSpPr>
        <p:grpSpPr>
          <a:xfrm>
            <a:off x="119042" y="3996290"/>
            <a:ext cx="2633547" cy="2410860"/>
            <a:chOff x="119042" y="3996290"/>
            <a:chExt cx="2633547" cy="2410860"/>
          </a:xfrm>
        </p:grpSpPr>
        <p:cxnSp>
          <p:nvCxnSpPr>
            <p:cNvPr id="119" name="Straight Connector 118"/>
            <p:cNvCxnSpPr/>
            <p:nvPr/>
          </p:nvCxnSpPr>
          <p:spPr>
            <a:xfrm flipV="1">
              <a:off x="1291179" y="4598021"/>
              <a:ext cx="1162505" cy="12657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689636" y="4606162"/>
              <a:ext cx="759796" cy="10746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1287427" y="4940932"/>
              <a:ext cx="347187" cy="55184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1541544" y="4871847"/>
              <a:ext cx="264199" cy="4198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 flipV="1">
              <a:off x="1753586" y="4768987"/>
              <a:ext cx="236084" cy="3419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2054789" y="4760846"/>
              <a:ext cx="97688" cy="1546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544596" y="4283302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078235" y="463414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16385" y="4531518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589705" y="4442567"/>
              <a:ext cx="326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899263" y="4440037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295308" y="427402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131" name="Straight Connector 130"/>
            <p:cNvCxnSpPr/>
            <p:nvPr/>
          </p:nvCxnSpPr>
          <p:spPr>
            <a:xfrm flipH="1" flipV="1">
              <a:off x="414570" y="4601019"/>
              <a:ext cx="876609" cy="126273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255454" y="4291881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58134" y="3996290"/>
              <a:ext cx="22159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Living + fossil species:</a:t>
              </a:r>
              <a:endParaRPr lang="en-US" dirty="0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19042" y="4015611"/>
              <a:ext cx="2633547" cy="239153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9992" y="3145511"/>
            <a:ext cx="5091320" cy="875725"/>
            <a:chOff x="99992" y="3145511"/>
            <a:chExt cx="5091320" cy="875725"/>
          </a:xfrm>
        </p:grpSpPr>
        <p:sp>
          <p:nvSpPr>
            <p:cNvPr id="148" name="Rectangle 147"/>
            <p:cNvSpPr/>
            <p:nvPr/>
          </p:nvSpPr>
          <p:spPr>
            <a:xfrm>
              <a:off x="99992" y="3651904"/>
              <a:ext cx="50913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Artefact Hypothesis: Extinction makes fake LDDs</a:t>
              </a:r>
              <a:endParaRPr lang="en-US" b="1" dirty="0"/>
            </a:p>
          </p:txBody>
        </p:sp>
        <p:grpSp>
          <p:nvGrpSpPr>
            <p:cNvPr id="151" name="Group 150"/>
            <p:cNvGrpSpPr/>
            <p:nvPr/>
          </p:nvGrpSpPr>
          <p:grpSpPr>
            <a:xfrm rot="1777104">
              <a:off x="763817" y="3145511"/>
              <a:ext cx="646493" cy="509456"/>
              <a:chOff x="2800228" y="675877"/>
              <a:chExt cx="646493" cy="509456"/>
            </a:xfrm>
          </p:grpSpPr>
          <p:sp>
            <p:nvSpPr>
              <p:cNvPr id="152" name="Left Arrow 151"/>
              <p:cNvSpPr/>
              <p:nvPr/>
            </p:nvSpPr>
            <p:spPr>
              <a:xfrm rot="10800000">
                <a:off x="2811126" y="675877"/>
                <a:ext cx="635595" cy="509456"/>
              </a:xfrm>
              <a:prstGeom prst="leftArrow">
                <a:avLst/>
              </a:prstGeom>
              <a:solidFill>
                <a:schemeClr val="accent6">
                  <a:lumMod val="75000"/>
                  <a:alpha val="34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2800228" y="732557"/>
                <a:ext cx="54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C0F07"/>
                    </a:solidFill>
                  </a:rPr>
                  <a:t>H</a:t>
                </a:r>
                <a:r>
                  <a:rPr lang="en-US" b="1" i="1" dirty="0" smtClean="0">
                    <a:solidFill>
                      <a:srgbClr val="FC0F07"/>
                    </a:solidFill>
                  </a:rPr>
                  <a:t>x</a:t>
                </a:r>
                <a:r>
                  <a:rPr lang="en-US" b="1" dirty="0" smtClean="0">
                    <a:solidFill>
                      <a:srgbClr val="FC0F07"/>
                    </a:solidFill>
                  </a:rPr>
                  <a:t>:</a:t>
                </a:r>
                <a:endParaRPr lang="en-US" i="1" dirty="0"/>
              </a:p>
            </p:txBody>
          </p:sp>
        </p:grpSp>
      </p:grpSp>
      <p:sp>
        <p:nvSpPr>
          <p:cNvPr id="134" name="TextBox 133"/>
          <p:cNvSpPr txBox="1"/>
          <p:nvPr/>
        </p:nvSpPr>
        <p:spPr>
          <a:xfrm>
            <a:off x="277097" y="5969146"/>
            <a:ext cx="3182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grpSp>
        <p:nvGrpSpPr>
          <p:cNvPr id="198" name="Group 197"/>
          <p:cNvGrpSpPr/>
          <p:nvPr/>
        </p:nvGrpSpPr>
        <p:grpSpPr>
          <a:xfrm>
            <a:off x="544022" y="5136269"/>
            <a:ext cx="2048663" cy="1202209"/>
            <a:chOff x="544022" y="5136269"/>
            <a:chExt cx="2048663" cy="1202209"/>
          </a:xfrm>
        </p:grpSpPr>
        <p:sp>
          <p:nvSpPr>
            <p:cNvPr id="145" name="Rectangle 144"/>
            <p:cNvSpPr/>
            <p:nvPr/>
          </p:nvSpPr>
          <p:spPr>
            <a:xfrm>
              <a:off x="1830644" y="5136269"/>
              <a:ext cx="76204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66FF"/>
                  </a:solidFill>
                </a:rPr>
                <a:t>many </a:t>
              </a:r>
              <a:r>
                <a:rPr lang="en-US" sz="1000" dirty="0" smtClean="0">
                  <a:solidFill>
                    <a:srgbClr val="3366FF"/>
                  </a:solidFill>
                </a:rPr>
                <a:t>short dispersals</a:t>
              </a:r>
              <a:endParaRPr lang="en-US" sz="1000" dirty="0">
                <a:solidFill>
                  <a:srgbClr val="3366FF"/>
                </a:solidFill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44022" y="5589610"/>
              <a:ext cx="1102197" cy="748868"/>
              <a:chOff x="544022" y="5589610"/>
              <a:chExt cx="1102197" cy="748868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725353" y="5969146"/>
                <a:ext cx="31822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B</a:t>
                </a:r>
                <a:endParaRPr lang="en-US" dirty="0"/>
              </a:p>
            </p:txBody>
          </p:sp>
          <p:cxnSp>
            <p:nvCxnSpPr>
              <p:cNvPr id="140" name="Straight Arrow Connector 139"/>
              <p:cNvCxnSpPr/>
              <p:nvPr/>
            </p:nvCxnSpPr>
            <p:spPr>
              <a:xfrm>
                <a:off x="544022" y="6188455"/>
                <a:ext cx="224240" cy="0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H="1" flipV="1">
                <a:off x="1466219" y="5589610"/>
                <a:ext cx="180000" cy="0"/>
              </a:xfrm>
              <a:prstGeom prst="line">
                <a:avLst/>
              </a:prstGeom>
              <a:ln w="38100">
                <a:solidFill>
                  <a:srgbClr val="3366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/>
          <p:cNvGrpSpPr/>
          <p:nvPr/>
        </p:nvGrpSpPr>
        <p:grpSpPr>
          <a:xfrm>
            <a:off x="990913" y="5399110"/>
            <a:ext cx="834092" cy="939368"/>
            <a:chOff x="990913" y="5399110"/>
            <a:chExt cx="834092" cy="939368"/>
          </a:xfrm>
        </p:grpSpPr>
        <p:sp>
          <p:nvSpPr>
            <p:cNvPr id="136" name="TextBox 135"/>
            <p:cNvSpPr txBox="1"/>
            <p:nvPr/>
          </p:nvSpPr>
          <p:spPr>
            <a:xfrm>
              <a:off x="1159798" y="5969146"/>
              <a:ext cx="3182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990913" y="6188455"/>
              <a:ext cx="224240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 flipV="1">
              <a:off x="1645005" y="5399110"/>
              <a:ext cx="180000" cy="0"/>
            </a:xfrm>
            <a:prstGeom prst="line">
              <a:avLst/>
            </a:prstGeom>
            <a:ln w="3810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437021" y="5202260"/>
            <a:ext cx="567984" cy="1136218"/>
            <a:chOff x="1437021" y="5202260"/>
            <a:chExt cx="567984" cy="1136218"/>
          </a:xfrm>
        </p:grpSpPr>
        <p:sp>
          <p:nvSpPr>
            <p:cNvPr id="137" name="TextBox 136"/>
            <p:cNvSpPr txBox="1"/>
            <p:nvPr/>
          </p:nvSpPr>
          <p:spPr>
            <a:xfrm>
              <a:off x="1575412" y="5969146"/>
              <a:ext cx="3266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>
              <a:off x="1437021" y="6194313"/>
              <a:ext cx="224240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1825005" y="5202260"/>
              <a:ext cx="180000" cy="0"/>
            </a:xfrm>
            <a:prstGeom prst="line">
              <a:avLst/>
            </a:prstGeom>
            <a:ln w="3810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839611" y="5011437"/>
            <a:ext cx="447296" cy="1327041"/>
            <a:chOff x="1839611" y="5011437"/>
            <a:chExt cx="447296" cy="1327041"/>
          </a:xfrm>
        </p:grpSpPr>
        <p:sp>
          <p:nvSpPr>
            <p:cNvPr id="138" name="TextBox 137"/>
            <p:cNvSpPr txBox="1"/>
            <p:nvPr/>
          </p:nvSpPr>
          <p:spPr>
            <a:xfrm>
              <a:off x="1989530" y="5969146"/>
              <a:ext cx="2973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cxnSp>
          <p:nvCxnSpPr>
            <p:cNvPr id="143" name="Straight Arrow Connector 142"/>
            <p:cNvCxnSpPr/>
            <p:nvPr/>
          </p:nvCxnSpPr>
          <p:spPr>
            <a:xfrm>
              <a:off x="1839611" y="6188455"/>
              <a:ext cx="224240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 flipV="1">
              <a:off x="1989670" y="5011437"/>
              <a:ext cx="180000" cy="0"/>
            </a:xfrm>
            <a:prstGeom prst="line">
              <a:avLst/>
            </a:prstGeom>
            <a:ln w="3810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196640" y="4770274"/>
            <a:ext cx="511180" cy="1568204"/>
            <a:chOff x="2196640" y="4770274"/>
            <a:chExt cx="511180" cy="1568204"/>
          </a:xfrm>
        </p:grpSpPr>
        <p:sp>
          <p:nvSpPr>
            <p:cNvPr id="139" name="TextBox 138"/>
            <p:cNvSpPr txBox="1"/>
            <p:nvPr/>
          </p:nvSpPr>
          <p:spPr>
            <a:xfrm>
              <a:off x="2410443" y="5969146"/>
              <a:ext cx="2973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2252754" y="6188455"/>
              <a:ext cx="224240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 flipV="1">
              <a:off x="2196640" y="4770274"/>
              <a:ext cx="180000" cy="0"/>
            </a:xfrm>
            <a:prstGeom prst="line">
              <a:avLst/>
            </a:prstGeom>
            <a:ln w="3810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/>
          <p:cNvGrpSpPr/>
          <p:nvPr/>
        </p:nvGrpSpPr>
        <p:grpSpPr>
          <a:xfrm>
            <a:off x="2931595" y="3965870"/>
            <a:ext cx="2328764" cy="2441280"/>
            <a:chOff x="2931595" y="3965870"/>
            <a:chExt cx="2328764" cy="2441280"/>
          </a:xfrm>
        </p:grpSpPr>
        <p:cxnSp>
          <p:nvCxnSpPr>
            <p:cNvPr id="77" name="Straight Connector 76"/>
            <p:cNvCxnSpPr/>
            <p:nvPr/>
          </p:nvCxnSpPr>
          <p:spPr>
            <a:xfrm flipV="1">
              <a:off x="4120820" y="4553911"/>
              <a:ext cx="1009005" cy="12657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3357636" y="4553911"/>
              <a:ext cx="892998" cy="10746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3220737" y="4239192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62982" y="422991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102" name="Straight Connector 101"/>
            <p:cNvCxnSpPr/>
            <p:nvPr/>
          </p:nvCxnSpPr>
          <p:spPr>
            <a:xfrm flipH="1" flipV="1">
              <a:off x="3090710" y="4556909"/>
              <a:ext cx="1030110" cy="126273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2931595" y="4247771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089777" y="5986167"/>
              <a:ext cx="3182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977770" y="3965870"/>
              <a:ext cx="19890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Living-only </a:t>
              </a:r>
              <a:r>
                <a:rPr lang="en-US" dirty="0" smtClean="0"/>
                <a:t>species:</a:t>
              </a:r>
              <a:endParaRPr lang="en-US" dirty="0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994052" y="3996290"/>
              <a:ext cx="2197260" cy="241086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460712" y="5215779"/>
              <a:ext cx="76204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3366FF"/>
                  </a:solidFill>
                </a:rPr>
                <a:t>One long-distance dispersal</a:t>
              </a:r>
              <a:endParaRPr lang="en-US" sz="1000" dirty="0">
                <a:solidFill>
                  <a:srgbClr val="3366FF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176956" y="2760548"/>
            <a:ext cx="3126012" cy="509456"/>
            <a:chOff x="3176956" y="2760548"/>
            <a:chExt cx="3126012" cy="509456"/>
          </a:xfrm>
        </p:grpSpPr>
        <p:grpSp>
          <p:nvGrpSpPr>
            <p:cNvPr id="168" name="Group 167"/>
            <p:cNvGrpSpPr/>
            <p:nvPr/>
          </p:nvGrpSpPr>
          <p:grpSpPr>
            <a:xfrm>
              <a:off x="3176956" y="2760548"/>
              <a:ext cx="635595" cy="509456"/>
              <a:chOff x="2811126" y="675877"/>
              <a:chExt cx="635595" cy="509456"/>
            </a:xfrm>
          </p:grpSpPr>
          <p:sp>
            <p:nvSpPr>
              <p:cNvPr id="169" name="Left Arrow 168"/>
              <p:cNvSpPr/>
              <p:nvPr/>
            </p:nvSpPr>
            <p:spPr>
              <a:xfrm rot="10800000">
                <a:off x="2811126" y="675877"/>
                <a:ext cx="635595" cy="509456"/>
              </a:xfrm>
              <a:prstGeom prst="leftArrow">
                <a:avLst/>
              </a:prstGeom>
              <a:solidFill>
                <a:schemeClr val="accent6">
                  <a:lumMod val="75000"/>
                  <a:alpha val="34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843350" y="732557"/>
                <a:ext cx="447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C0F07"/>
                    </a:solidFill>
                  </a:rPr>
                  <a:t>H3</a:t>
                </a:r>
                <a:endParaRPr lang="en-US" dirty="0"/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="" xmlns:a16="http://schemas.microsoft.com/office/drawing/2014/main" id="{871BBE7E-9F91-A344-8008-872EFFBC7E75}"/>
                </a:ext>
              </a:extLst>
            </p:cNvPr>
            <p:cNvSpPr txBox="1"/>
            <p:nvPr/>
          </p:nvSpPr>
          <p:spPr>
            <a:xfrm>
              <a:off x="3869701" y="2835067"/>
              <a:ext cx="2433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 smtClean="0">
                  <a:latin typeface="+mj-lt"/>
                </a:rPr>
                <a:t>Changing palaeoclimates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176141" y="3200079"/>
            <a:ext cx="3268843" cy="509456"/>
            <a:chOff x="3176141" y="3200079"/>
            <a:chExt cx="3268843" cy="509456"/>
          </a:xfrm>
        </p:grpSpPr>
        <p:grpSp>
          <p:nvGrpSpPr>
            <p:cNvPr id="172" name="Group 171"/>
            <p:cNvGrpSpPr/>
            <p:nvPr/>
          </p:nvGrpSpPr>
          <p:grpSpPr>
            <a:xfrm>
              <a:off x="3176141" y="3200079"/>
              <a:ext cx="635595" cy="509456"/>
              <a:chOff x="2811126" y="675877"/>
              <a:chExt cx="635595" cy="509456"/>
            </a:xfrm>
          </p:grpSpPr>
          <p:sp>
            <p:nvSpPr>
              <p:cNvPr id="173" name="Left Arrow 172"/>
              <p:cNvSpPr/>
              <p:nvPr/>
            </p:nvSpPr>
            <p:spPr>
              <a:xfrm rot="10800000">
                <a:off x="2811126" y="675877"/>
                <a:ext cx="635595" cy="509456"/>
              </a:xfrm>
              <a:prstGeom prst="leftArrow">
                <a:avLst/>
              </a:prstGeom>
              <a:solidFill>
                <a:schemeClr val="accent6">
                  <a:lumMod val="75000"/>
                  <a:alpha val="34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2843350" y="732557"/>
                <a:ext cx="447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C0F07"/>
                    </a:solidFill>
                  </a:rPr>
                  <a:t>H4</a:t>
                </a:r>
                <a:endParaRPr lang="en-US" dirty="0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="" xmlns:a16="http://schemas.microsoft.com/office/drawing/2014/main" id="{871BBE7E-9F91-A344-8008-872EFFBC7E75}"/>
                </a:ext>
              </a:extLst>
            </p:cNvPr>
            <p:cNvSpPr txBox="1"/>
            <p:nvPr/>
          </p:nvSpPr>
          <p:spPr>
            <a:xfrm>
              <a:off x="3867039" y="3297216"/>
              <a:ext cx="257794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 smtClean="0">
                  <a:latin typeface="+mj-lt"/>
                </a:rPr>
                <a:t>Palaeo-winds &amp; currents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40450" y="531380"/>
            <a:ext cx="5651392" cy="1037798"/>
            <a:chOff x="2840450" y="531380"/>
            <a:chExt cx="5651392" cy="1037798"/>
          </a:xfrm>
        </p:grpSpPr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871BBE7E-9F91-A344-8008-872EFFBC7E75}"/>
                </a:ext>
              </a:extLst>
            </p:cNvPr>
            <p:cNvSpPr txBox="1"/>
            <p:nvPr/>
          </p:nvSpPr>
          <p:spPr>
            <a:xfrm>
              <a:off x="3357636" y="531380"/>
              <a:ext cx="32682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 smtClean="0">
                  <a:latin typeface="+mj-lt"/>
                </a:rPr>
                <a:t>Null hypothesis: “It’s just luck.”</a:t>
              </a:r>
            </a:p>
            <a:p>
              <a:pPr algn="ctr"/>
              <a:r>
                <a:rPr lang="en-US" b="1" dirty="0" smtClean="0">
                  <a:latin typeface="+mj-lt"/>
                </a:rPr>
                <a:t>Can we reject this?</a:t>
              </a:r>
              <a:endParaRPr lang="en-US" b="1" dirty="0">
                <a:latin typeface="+mj-lt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840450" y="575499"/>
              <a:ext cx="635595" cy="509456"/>
              <a:chOff x="2811126" y="675877"/>
              <a:chExt cx="635595" cy="509456"/>
            </a:xfrm>
          </p:grpSpPr>
          <p:sp>
            <p:nvSpPr>
              <p:cNvPr id="150" name="Left Arrow 149"/>
              <p:cNvSpPr/>
              <p:nvPr/>
            </p:nvSpPr>
            <p:spPr>
              <a:xfrm rot="10800000">
                <a:off x="2811126" y="675877"/>
                <a:ext cx="635595" cy="509456"/>
              </a:xfrm>
              <a:prstGeom prst="leftArrow">
                <a:avLst/>
              </a:prstGeom>
              <a:solidFill>
                <a:schemeClr val="accent6">
                  <a:lumMod val="75000"/>
                  <a:alpha val="34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843350" y="732557"/>
                <a:ext cx="447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>
                    <a:solidFill>
                      <a:srgbClr val="FC0F07"/>
                    </a:solidFill>
                  </a:rPr>
                  <a:t>H0</a:t>
                </a:r>
                <a:endParaRPr lang="en-US" dirty="0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9175" y="572228"/>
              <a:ext cx="1772667" cy="996950"/>
            </a:xfrm>
            <a:prstGeom prst="rect">
              <a:avLst/>
            </a:prstGeom>
            <a:ln w="22225"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33" name="Group 32"/>
          <p:cNvGrpSpPr/>
          <p:nvPr/>
        </p:nvGrpSpPr>
        <p:grpSpPr>
          <a:xfrm>
            <a:off x="2833911" y="983741"/>
            <a:ext cx="3624038" cy="1330972"/>
            <a:chOff x="2833911" y="971041"/>
            <a:chExt cx="3624038" cy="1330972"/>
          </a:xfrm>
        </p:grpSpPr>
        <p:grpSp>
          <p:nvGrpSpPr>
            <p:cNvPr id="32" name="Group 31"/>
            <p:cNvGrpSpPr/>
            <p:nvPr/>
          </p:nvGrpSpPr>
          <p:grpSpPr>
            <a:xfrm>
              <a:off x="2833911" y="1106594"/>
              <a:ext cx="3624038" cy="1195419"/>
              <a:chOff x="3123337" y="1336857"/>
              <a:chExt cx="3624038" cy="1195419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3123337" y="1496662"/>
                <a:ext cx="635595" cy="509456"/>
                <a:chOff x="2804587" y="759321"/>
                <a:chExt cx="635595" cy="509456"/>
              </a:xfrm>
            </p:grpSpPr>
            <p:sp>
              <p:nvSpPr>
                <p:cNvPr id="161" name="Left Arrow 160"/>
                <p:cNvSpPr/>
                <p:nvPr/>
              </p:nvSpPr>
              <p:spPr>
                <a:xfrm rot="10800000">
                  <a:off x="2804587" y="759321"/>
                  <a:ext cx="635595" cy="509456"/>
                </a:xfrm>
                <a:prstGeom prst="leftArrow">
                  <a:avLst/>
                </a:prstGeom>
                <a:solidFill>
                  <a:schemeClr val="accent6">
                    <a:lumMod val="75000"/>
                    <a:alpha val="34000"/>
                  </a:schemeClr>
                </a:solidFill>
                <a:ln w="38100">
                  <a:solidFill>
                    <a:schemeClr val="accent6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2836811" y="816001"/>
                  <a:ext cx="4472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 smtClean="0">
                      <a:solidFill>
                        <a:srgbClr val="FC0F07"/>
                      </a:solidFill>
                    </a:rPr>
                    <a:t>H1</a:t>
                  </a:r>
                  <a:endParaRPr lang="en-US" dirty="0"/>
                </a:p>
              </p:txBody>
            </p:sp>
          </p:grpSp>
          <p:sp>
            <p:nvSpPr>
              <p:cNvPr id="163" name="TextBox 162">
                <a:extLst>
                  <a:ext uri="{FF2B5EF4-FFF2-40B4-BE49-F238E27FC236}">
                    <a16:creationId xmlns=""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>
                <a:off x="3726695" y="1336857"/>
                <a:ext cx="1046665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+mj-lt"/>
                  </a:rPr>
                  <a:t>Island</a:t>
                </a:r>
              </a:p>
              <a:p>
                <a:pPr algn="ctr"/>
                <a:r>
                  <a:rPr lang="en-US" b="1" dirty="0" smtClean="0">
                    <a:latin typeface="+mj-lt"/>
                  </a:rPr>
                  <a:t>“stepping stones”</a:t>
                </a:r>
                <a:endParaRPr lang="en-US" b="1" dirty="0">
                  <a:latin typeface="+mj-lt"/>
                </a:endParaRP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7426" y="1337268"/>
                <a:ext cx="1939949" cy="119500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  <p:sp>
          <p:nvSpPr>
            <p:cNvPr id="180" name="Rectangle 179"/>
            <p:cNvSpPr/>
            <p:nvPr/>
          </p:nvSpPr>
          <p:spPr>
            <a:xfrm rot="16200000">
              <a:off x="5489762" y="1315352"/>
              <a:ext cx="8732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 smtClean="0">
                  <a:solidFill>
                    <a:schemeClr val="bg1">
                      <a:lumMod val="85000"/>
                    </a:schemeClr>
                  </a:solidFill>
                </a:rPr>
                <a:t>Keppel et al. 2009</a:t>
              </a:r>
              <a:endParaRPr lang="en-US" sz="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176634" y="1833574"/>
            <a:ext cx="5845996" cy="1947865"/>
            <a:chOff x="3176634" y="1833574"/>
            <a:chExt cx="5845996" cy="1947865"/>
          </a:xfrm>
        </p:grpSpPr>
        <p:grpSp>
          <p:nvGrpSpPr>
            <p:cNvPr id="43" name="Group 42"/>
            <p:cNvGrpSpPr/>
            <p:nvPr/>
          </p:nvGrpSpPr>
          <p:grpSpPr>
            <a:xfrm>
              <a:off x="3176634" y="1858518"/>
              <a:ext cx="5703786" cy="1763434"/>
              <a:chOff x="3176634" y="1858518"/>
              <a:chExt cx="5703786" cy="17634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176634" y="2314713"/>
                <a:ext cx="3585395" cy="509456"/>
                <a:chOff x="6190894" y="1805257"/>
                <a:chExt cx="4522948" cy="509456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6190894" y="1805257"/>
                  <a:ext cx="801350" cy="509456"/>
                  <a:chOff x="2822924" y="982309"/>
                  <a:chExt cx="801350" cy="509456"/>
                </a:xfrm>
              </p:grpSpPr>
              <p:sp>
                <p:nvSpPr>
                  <p:cNvPr id="165" name="Left Arrow 164"/>
                  <p:cNvSpPr/>
                  <p:nvPr/>
                </p:nvSpPr>
                <p:spPr>
                  <a:xfrm rot="10800000">
                    <a:off x="2822924" y="982309"/>
                    <a:ext cx="801350" cy="509456"/>
                  </a:xfrm>
                  <a:prstGeom prst="leftArrow">
                    <a:avLst/>
                  </a:prstGeom>
                  <a:solidFill>
                    <a:schemeClr val="accent6">
                      <a:lumMod val="75000"/>
                      <a:alpha val="34000"/>
                    </a:schemeClr>
                  </a:solidFill>
                  <a:ln w="38100">
                    <a:solidFill>
                      <a:schemeClr val="accent6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2843350" y="1038499"/>
                    <a:ext cx="44728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 smtClean="0">
                        <a:solidFill>
                          <a:srgbClr val="FC0F07"/>
                        </a:solidFill>
                      </a:rPr>
                      <a:t>H2</a:t>
                    </a:r>
                    <a:endParaRPr lang="en-US" dirty="0"/>
                  </a:p>
                </p:txBody>
              </p:sp>
            </p:grpSp>
            <p:sp>
              <p:nvSpPr>
                <p:cNvPr id="167" name="TextBox 166">
                  <a:extLst>
                    <a:ext uri="{FF2B5EF4-FFF2-40B4-BE49-F238E27FC236}">
                      <a16:creationId xmlns="" xmlns:a16="http://schemas.microsoft.com/office/drawing/2014/main" id="{871BBE7E-9F91-A344-8008-872EFFBC7E75}"/>
                    </a:ext>
                  </a:extLst>
                </p:cNvPr>
                <p:cNvSpPr txBox="1"/>
                <p:nvPr/>
              </p:nvSpPr>
              <p:spPr>
                <a:xfrm>
                  <a:off x="7036143" y="1884052"/>
                  <a:ext cx="36776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1" dirty="0" smtClean="0">
                      <a:latin typeface="+mj-lt"/>
                    </a:rPr>
                    <a:t>Changing palaeodistances</a:t>
                  </a:r>
                  <a:endParaRPr lang="en-US" b="1" dirty="0">
                    <a:latin typeface="+mj-lt"/>
                  </a:endParaRPr>
                </a:p>
              </p:txBody>
            </p:sp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0932" y="1858518"/>
                <a:ext cx="2169488" cy="1763434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6596064" y="2042433"/>
              <a:ext cx="204262" cy="1530183"/>
              <a:chOff x="6596064" y="2042433"/>
              <a:chExt cx="204262" cy="1530183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=""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 rot="16200000">
                <a:off x="6121595" y="2887534"/>
                <a:ext cx="1234352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>
                        <a:lumMod val="75000"/>
                      </a:schemeClr>
                    </a:solidFill>
                  </a:rPr>
                  <a:t>I                     I                       </a:t>
                </a:r>
                <a:r>
                  <a:rPr lang="en-US" sz="800" dirty="0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endParaRPr lang="en-US" sz="8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=""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 rot="16200000">
                <a:off x="5892528" y="2745969"/>
                <a:ext cx="1530183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>
                        <a:lumMod val="50000"/>
                      </a:schemeClr>
                    </a:solidFill>
                  </a:rPr>
                  <a:t>0 km          500 km         1000 km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736629" y="3513717"/>
              <a:ext cx="2286001" cy="220247"/>
              <a:chOff x="6736629" y="3513717"/>
              <a:chExt cx="2286001" cy="220247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=""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>
                <a:off x="6736629" y="3610853"/>
                <a:ext cx="2286001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>
                        <a:lumMod val="50000"/>
                      </a:schemeClr>
                    </a:solidFill>
                  </a:rPr>
                  <a:t>100 Mya                        50 Ma                                  0 Ma</a:t>
                </a:r>
                <a:endParaRPr lang="en-US" sz="800" dirty="0" smtClean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=""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>
                <a:off x="6800327" y="3513717"/>
                <a:ext cx="208138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 smtClean="0">
                    <a:solidFill>
                      <a:schemeClr val="bg1">
                        <a:lumMod val="75000"/>
                      </a:schemeClr>
                    </a:solidFill>
                  </a:rPr>
                  <a:t>I                                        I                                            </a:t>
                </a:r>
                <a:r>
                  <a:rPr lang="en-US" sz="800" dirty="0">
                    <a:solidFill>
                      <a:schemeClr val="bg1">
                        <a:lumMod val="75000"/>
                      </a:schemeClr>
                    </a:solidFill>
                  </a:rPr>
                  <a:t>I</a:t>
                </a:r>
                <a:endParaRPr lang="en-US" sz="800" dirty="0" smtClean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189" name="Rectangle 188"/>
            <p:cNvSpPr/>
            <p:nvPr/>
          </p:nvSpPr>
          <p:spPr>
            <a:xfrm>
              <a:off x="6534150" y="1833574"/>
              <a:ext cx="2488480" cy="1947865"/>
            </a:xfrm>
            <a:prstGeom prst="rect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="" xmlns:a16="http://schemas.microsoft.com/office/drawing/2014/main" id="{871BBE7E-9F91-A344-8008-872EFFBC7E75}"/>
              </a:ext>
            </a:extLst>
          </p:cNvPr>
          <p:cNvSpPr txBox="1"/>
          <p:nvPr/>
        </p:nvSpPr>
        <p:spPr>
          <a:xfrm>
            <a:off x="5257080" y="6335683"/>
            <a:ext cx="37655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mr-IN" sz="1400" b="1" dirty="0" smtClean="0">
                <a:latin typeface="+mj-lt"/>
              </a:rPr>
              <a:t>…</a:t>
            </a:r>
            <a:r>
              <a:rPr lang="en-US" sz="1400" b="1" dirty="0" smtClean="0">
                <a:latin typeface="+mj-lt"/>
              </a:rPr>
              <a:t>plus obvious factors like: current distances, connectivity, evolving traits (Matzke 2016-2021)</a:t>
            </a:r>
            <a:endParaRPr lang="en-US" sz="1400" b="1" dirty="0">
              <a:latin typeface="+mj-lt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532025" y="3770718"/>
            <a:ext cx="4375429" cy="2417737"/>
            <a:chOff x="5532025" y="3770718"/>
            <a:chExt cx="4375429" cy="2417737"/>
          </a:xfrm>
        </p:grpSpPr>
        <p:pic>
          <p:nvPicPr>
            <p:cNvPr id="192" name="Google Shape;212;p2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668493" y="3770718"/>
              <a:ext cx="4238961" cy="2407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Rectangle 192"/>
            <p:cNvSpPr/>
            <p:nvPr/>
          </p:nvSpPr>
          <p:spPr>
            <a:xfrm>
              <a:off x="5532025" y="3941686"/>
              <a:ext cx="1465685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00" dirty="0" smtClean="0">
                  <a:solidFill>
                    <a:schemeClr val="bg1">
                      <a:lumMod val="65000"/>
                    </a:schemeClr>
                  </a:solidFill>
                </a:rPr>
                <a:t>GPlates: Sabin Zahirovic, U. Sydney</a:t>
              </a:r>
            </a:p>
            <a:p>
              <a:pPr algn="r"/>
              <a:endParaRPr lang="en-US" sz="100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r>
                <a:rPr lang="en-US" sz="1000" dirty="0" smtClean="0">
                  <a:solidFill>
                    <a:schemeClr val="bg1">
                      <a:lumMod val="65000"/>
                    </a:schemeClr>
                  </a:solidFill>
                </a:rPr>
                <a:t>Animation: Wallis Bland</a:t>
              </a:r>
              <a:br>
                <a:rPr lang="en-US" sz="1000" dirty="0" smtClean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en-US" sz="1000" dirty="0" smtClean="0">
                  <a:solidFill>
                    <a:schemeClr val="bg1">
                      <a:lumMod val="65000"/>
                    </a:schemeClr>
                  </a:solidFill>
                </a:rPr>
                <a:t>(Marsden Fast-Start Ph.D</a:t>
              </a: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. </a:t>
              </a:r>
              <a:r>
                <a:rPr lang="en-US" sz="1000" dirty="0" smtClean="0">
                  <a:solidFill>
                    <a:schemeClr val="bg1">
                      <a:lumMod val="65000"/>
                    </a:schemeClr>
                  </a:solidFill>
                </a:rPr>
                <a:t>student)</a:t>
              </a:r>
              <a:endParaRPr lang="en-US" sz="1000" dirty="0" smtClean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3538033" y="5202260"/>
            <a:ext cx="1564237" cy="1136237"/>
            <a:chOff x="3538033" y="5202260"/>
            <a:chExt cx="1564237" cy="1136237"/>
          </a:xfrm>
        </p:grpSpPr>
        <p:sp>
          <p:nvSpPr>
            <p:cNvPr id="106" name="TextBox 105"/>
            <p:cNvSpPr txBox="1"/>
            <p:nvPr/>
          </p:nvSpPr>
          <p:spPr>
            <a:xfrm>
              <a:off x="4804893" y="5969165"/>
              <a:ext cx="2973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3538033" y="6178267"/>
              <a:ext cx="1165574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4524540" y="5202260"/>
              <a:ext cx="180000" cy="0"/>
            </a:xfrm>
            <a:prstGeom prst="line">
              <a:avLst/>
            </a:prstGeom>
            <a:ln w="3810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9211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5826" y="2831136"/>
            <a:ext cx="5238751" cy="2154084"/>
            <a:chOff x="575826" y="2831136"/>
            <a:chExt cx="5238751" cy="215408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xmlns="" id="{A7958265-3EE4-3344-B32E-98F5F3636672}"/>
                </a:ext>
              </a:extLst>
            </p:cNvPr>
            <p:cNvSpPr/>
            <p:nvPr/>
          </p:nvSpPr>
          <p:spPr>
            <a:xfrm>
              <a:off x="575826" y="2841460"/>
              <a:ext cx="5238751" cy="2142787"/>
            </a:xfrm>
            <a:prstGeom prst="roundRect">
              <a:avLst>
                <a:gd name="adj" fmla="val 92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5611" y="2831136"/>
              <a:ext cx="1046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 smtClean="0"/>
                <a:t>Solution</a:t>
              </a:r>
              <a:r>
                <a:rPr lang="en-US" b="1" dirty="0" smtClean="0"/>
                <a:t>:</a:t>
              </a:r>
              <a:endParaRPr lang="en-US" b="1" dirty="0"/>
            </a:p>
          </p:txBody>
        </p:sp>
        <p:pic>
          <p:nvPicPr>
            <p:cNvPr id="26" name="Picture 25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24" y="3228322"/>
              <a:ext cx="3281653" cy="159062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/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453" y="3230545"/>
              <a:ext cx="1591062" cy="158840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91961" y="4769776"/>
              <a:ext cx="190308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smtClean="0"/>
                <a:t>Matzke (2021) </a:t>
              </a:r>
              <a:r>
                <a:rPr lang="en-US" sz="800" i="1" dirty="0" smtClean="0"/>
                <a:t>J. Biogeography</a:t>
              </a:r>
              <a:r>
                <a:rPr lang="en-US" sz="800" dirty="0" smtClean="0"/>
                <a:t>, accepted</a:t>
              </a:r>
              <a:endParaRPr lang="en-US" sz="8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F9210D82-91C4-8F41-97E1-DCBE94C4B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1533" b="49508"/>
            <a:stretch/>
          </p:blipFill>
          <p:spPr>
            <a:xfrm>
              <a:off x="3543771" y="2879935"/>
              <a:ext cx="2129106" cy="325713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2752069" y="2841460"/>
              <a:ext cx="879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 smtClean="0"/>
                <a:t>Exponential integrators:</a:t>
              </a:r>
              <a:endParaRPr lang="en-US" sz="10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103973" y="4768803"/>
              <a:ext cx="157547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smtClean="0"/>
                <a:t>Matzke (2020) NZ Phylogenomics</a:t>
              </a:r>
              <a:endParaRPr lang="en-US" sz="800" dirty="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560889" y="2881658"/>
              <a:ext cx="1190477" cy="313350"/>
              <a:chOff x="3531412" y="869410"/>
              <a:chExt cx="1190477" cy="31335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3531412" y="869410"/>
                <a:ext cx="770272" cy="313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0" rIns="36000" bIns="36000">
                <a:spAutoFit/>
              </a:bodyPr>
              <a:lstStyle/>
              <a:p>
                <a:r>
                  <a:rPr lang="en-US" b="1" dirty="0" smtClean="0"/>
                  <a:t>BioGeo</a:t>
                </a:r>
                <a:endParaRPr lang="en-US" b="1" dirty="0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xmlns="" id="{0EC68A55-7BDE-7148-8A7A-BD0537DB3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58338" y="869410"/>
                <a:ext cx="463551" cy="311290"/>
              </a:xfrm>
              <a:prstGeom prst="rect">
                <a:avLst/>
              </a:prstGeom>
            </p:spPr>
          </p:pic>
        </p:grpSp>
      </p:grpSp>
      <p:grpSp>
        <p:nvGrpSpPr>
          <p:cNvPr id="27" name="Group 26"/>
          <p:cNvGrpSpPr/>
          <p:nvPr/>
        </p:nvGrpSpPr>
        <p:grpSpPr>
          <a:xfrm>
            <a:off x="5789174" y="2742538"/>
            <a:ext cx="3350856" cy="3303566"/>
            <a:chOff x="5789174" y="2742538"/>
            <a:chExt cx="3350856" cy="330356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F93B647A-1F54-D741-8A3A-FAC5713BD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84427" y="2742538"/>
              <a:ext cx="3255603" cy="3303566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5789174" y="2805736"/>
              <a:ext cx="3196613" cy="2179484"/>
              <a:chOff x="5789174" y="2805736"/>
              <a:chExt cx="3196613" cy="217948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xmlns="" id="{A7958265-3EE4-3344-B32E-98F5F3636672}"/>
                  </a:ext>
                </a:extLst>
              </p:cNvPr>
              <p:cNvSpPr/>
              <p:nvPr/>
            </p:nvSpPr>
            <p:spPr>
              <a:xfrm>
                <a:off x="6198137" y="2805736"/>
                <a:ext cx="2787650" cy="2179484"/>
              </a:xfrm>
              <a:prstGeom prst="roundRect">
                <a:avLst>
                  <a:gd name="adj" fmla="val 9674"/>
                </a:avLst>
              </a:pr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400" b="1" u="sng" dirty="0" smtClean="0">
                    <a:solidFill>
                      <a:schemeClr val="tx1"/>
                    </a:solidFill>
                  </a:rPr>
                  <a:t>Goal</a:t>
                </a:r>
                <a:r>
                  <a:rPr lang="en-US" sz="1400" b="1" dirty="0" smtClean="0">
                    <a:solidFill>
                      <a:schemeClr val="tx1"/>
                    </a:solidFill>
                  </a:rPr>
                  <a:t>: Realistic, accurate </a:t>
                </a:r>
                <a:r>
                  <a:rPr lang="en-US" sz="1400" b="1" dirty="0" err="1" smtClean="0">
                    <a:solidFill>
                      <a:schemeClr val="tx1"/>
                    </a:solidFill>
                  </a:rPr>
                  <a:t>biogeog</a:t>
                </a:r>
                <a:r>
                  <a:rPr lang="en-US" sz="1400" b="1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b="1" dirty="0" smtClean="0">
                    <a:solidFill>
                      <a:schemeClr val="tx1"/>
                    </a:solidFill>
                  </a:rPr>
                  <a:t>Compare candidate models </a:t>
                </a:r>
                <a:br>
                  <a:rPr lang="en-US" sz="1400" b="1" dirty="0" smtClean="0">
                    <a:solidFill>
                      <a:schemeClr val="tx1"/>
                    </a:solidFill>
                  </a:rPr>
                </a:br>
                <a:r>
                  <a:rPr lang="en-US" sz="1400" b="1" dirty="0" smtClean="0">
                    <a:solidFill>
                      <a:schemeClr val="tx1"/>
                    </a:solidFill>
                  </a:rPr>
                  <a:t>using AIC, Bayes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b="1" dirty="0" smtClean="0">
                    <a:solidFill>
                      <a:schemeClr val="tx1"/>
                    </a:solidFill>
                  </a:rPr>
                  <a:t>Statistically sample histories</a:t>
                </a:r>
              </a:p>
              <a:p>
                <a:pPr marL="285750" indent="-285750">
                  <a:buFont typeface="Arial"/>
                  <a:buChar char="•"/>
                </a:pPr>
                <a:endParaRPr lang="en-US" sz="14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6200000">
                <a:off x="8192054" y="4195738"/>
                <a:ext cx="127791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 smtClean="0"/>
                  <a:t>Saila &amp; Matzke (2018) SVP</a:t>
                </a:r>
                <a:endParaRPr lang="en-US" sz="800" dirty="0"/>
              </a:p>
            </p:txBody>
          </p:sp>
          <p:sp>
            <p:nvSpPr>
              <p:cNvPr id="62" name="Left Arrow 61"/>
              <p:cNvSpPr/>
              <p:nvPr/>
            </p:nvSpPr>
            <p:spPr>
              <a:xfrm flipH="1">
                <a:off x="5789174" y="3728863"/>
                <a:ext cx="519229" cy="418733"/>
              </a:xfrm>
              <a:prstGeom prst="lef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120259" y="4733300"/>
            <a:ext cx="8306191" cy="2047771"/>
            <a:chOff x="120259" y="4733300"/>
            <a:chExt cx="8306191" cy="2047771"/>
          </a:xfrm>
        </p:grpSpPr>
        <p:sp>
          <p:nvSpPr>
            <p:cNvPr id="51" name="Rounded Rectangle 50"/>
            <p:cNvSpPr/>
            <p:nvPr/>
          </p:nvSpPr>
          <p:spPr>
            <a:xfrm>
              <a:off x="120259" y="5092700"/>
              <a:ext cx="8306191" cy="1688371"/>
            </a:xfrm>
            <a:prstGeom prst="roundRect">
              <a:avLst>
                <a:gd name="adj" fmla="val 9797"/>
              </a:avLst>
            </a:prstGeom>
            <a:solidFill>
              <a:schemeClr val="accent6">
                <a:lumMod val="60000"/>
                <a:lumOff val="40000"/>
                <a:alpha val="35000"/>
              </a:schemeClr>
            </a:solidFill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t"/>
            <a:lstStyle/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r>
                <a:rPr lang="en-US" b="1" dirty="0" smtClean="0">
                  <a:solidFill>
                    <a:srgbClr val="FC0F07"/>
                  </a:solidFill>
                </a:rPr>
                <a:t> </a:t>
              </a:r>
              <a:endParaRPr lang="en-US" b="1" dirty="0">
                <a:solidFill>
                  <a:srgbClr val="FC0F07"/>
                </a:solidFill>
              </a:endParaRPr>
            </a:p>
          </p:txBody>
        </p:sp>
        <p:pic>
          <p:nvPicPr>
            <p:cNvPr id="34" name="Animation_Global_Paleogeographic_Maps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2287815" y="5162550"/>
              <a:ext cx="2726021" cy="153670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18220" y="5075648"/>
              <a:ext cx="19932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FC0F07"/>
                  </a:solidFill>
                </a:rPr>
                <a:t>Rutherford H2, H3: Palaeogeography, Palaeoclimates improve model fit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18220" y="6286715"/>
              <a:ext cx="21129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 smtClean="0"/>
                <a:t>Cao, </a:t>
              </a:r>
              <a:r>
                <a:rPr lang="en-US" sz="800" b="1" dirty="0" smtClean="0"/>
                <a:t>Zahirovic</a:t>
              </a:r>
              <a:r>
                <a:rPr lang="en-US" sz="800" dirty="0" smtClean="0"/>
                <a:t> et al. (2017), </a:t>
              </a:r>
              <a:r>
                <a:rPr lang="en-US" sz="800" i="1" dirty="0" smtClean="0"/>
                <a:t>BioGeoSciences</a:t>
              </a:r>
              <a:r>
                <a:rPr lang="en-US" sz="800" dirty="0" smtClean="0"/>
                <a:t>: “Improving </a:t>
              </a:r>
              <a:r>
                <a:rPr lang="en-US" sz="800" dirty="0"/>
                <a:t>global paleogeography since the late Paleozoic using </a:t>
              </a:r>
              <a:r>
                <a:rPr lang="en-US" sz="800" dirty="0" smtClean="0"/>
                <a:t>paleobiology.”</a:t>
              </a:r>
              <a:endParaRPr lang="en-US" sz="800" dirty="0"/>
            </a:p>
          </p:txBody>
        </p:sp>
        <p:sp>
          <p:nvSpPr>
            <p:cNvPr id="60" name="Left Arrow 59"/>
            <p:cNvSpPr/>
            <p:nvPr/>
          </p:nvSpPr>
          <p:spPr>
            <a:xfrm rot="18784525" flipH="1">
              <a:off x="2925027" y="4800963"/>
              <a:ext cx="483197" cy="347872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Bent Arrow 43"/>
          <p:cNvSpPr/>
          <p:nvPr/>
        </p:nvSpPr>
        <p:spPr>
          <a:xfrm flipV="1">
            <a:off x="179362" y="2687436"/>
            <a:ext cx="381908" cy="1225417"/>
          </a:xfrm>
          <a:prstGeom prst="bentArrow">
            <a:avLst>
              <a:gd name="adj1" fmla="val 28390"/>
              <a:gd name="adj2" fmla="val 50000"/>
              <a:gd name="adj3" fmla="val 48624"/>
              <a:gd name="adj4" fmla="val 30191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4070" y="546100"/>
            <a:ext cx="2347030" cy="2141337"/>
          </a:xfrm>
          <a:prstGeom prst="roundRect">
            <a:avLst>
              <a:gd name="adj" fmla="val 9797"/>
            </a:avLst>
          </a:prstGeom>
          <a:solidFill>
            <a:srgbClr val="FFFF00">
              <a:alpha val="35000"/>
            </a:srgbClr>
          </a:solidFill>
          <a:ln w="38100">
            <a:solidFill>
              <a:srgbClr val="FEC1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endParaRPr lang="en-US" b="1" dirty="0">
              <a:solidFill>
                <a:srgbClr val="FC0F07"/>
              </a:solidFill>
            </a:endParaRPr>
          </a:p>
          <a:p>
            <a:pPr algn="ctr"/>
            <a:endParaRPr lang="en-US" b="1" dirty="0">
              <a:solidFill>
                <a:srgbClr val="FC0F07"/>
              </a:solidFill>
            </a:endParaRPr>
          </a:p>
          <a:p>
            <a:pPr algn="ctr"/>
            <a:endParaRPr lang="en-US" b="1" dirty="0">
              <a:solidFill>
                <a:srgbClr val="FC0F07"/>
              </a:solidFill>
            </a:endParaRPr>
          </a:p>
          <a:p>
            <a:pPr algn="ctr"/>
            <a:r>
              <a:rPr lang="en-US" b="1" dirty="0" smtClean="0">
                <a:solidFill>
                  <a:srgbClr val="FC0F07"/>
                </a:solidFill>
              </a:rPr>
              <a:t> </a:t>
            </a:r>
            <a:endParaRPr lang="en-US" b="1" dirty="0">
              <a:solidFill>
                <a:srgbClr val="FC0F07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86717" y="1382543"/>
            <a:ext cx="1589818" cy="1080240"/>
            <a:chOff x="1624526" y="1797895"/>
            <a:chExt cx="1589818" cy="10802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97181590-49AD-9047-B650-2C43E9FBB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24527" y="1797895"/>
              <a:ext cx="1589817" cy="56623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10F77189-D259-D944-94F2-C09F9AE65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24526" y="2354219"/>
              <a:ext cx="1589817" cy="523916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0" y="-1"/>
            <a:ext cx="9144000" cy="491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 smtClean="0">
                <a:latin typeface="Cambria"/>
                <a:cs typeface="Cambria"/>
              </a:rPr>
              <a:t>The Big Stretch: Integration for Realism</a:t>
            </a:r>
            <a:endParaRPr lang="en-US" sz="3600" i="1" dirty="0"/>
          </a:p>
        </p:txBody>
      </p:sp>
      <p:sp>
        <p:nvSpPr>
          <p:cNvPr id="7" name="Rectangle 6"/>
          <p:cNvSpPr/>
          <p:nvPr/>
        </p:nvSpPr>
        <p:spPr>
          <a:xfrm>
            <a:off x="179361" y="495300"/>
            <a:ext cx="22417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smtClean="0">
                <a:solidFill>
                  <a:srgbClr val="FC0F07"/>
                </a:solidFill>
              </a:rPr>
              <a:t>Marsden Fast-Start</a:t>
            </a:r>
          </a:p>
          <a:p>
            <a:r>
              <a:rPr lang="en-US" b="1" u="sng" dirty="0" smtClean="0">
                <a:solidFill>
                  <a:srgbClr val="FC0F07"/>
                </a:solidFill>
              </a:rPr>
              <a:t>Problem</a:t>
            </a:r>
            <a:r>
              <a:rPr lang="en-US" b="1" dirty="0" smtClean="0">
                <a:solidFill>
                  <a:srgbClr val="FC0F07"/>
                </a:solidFill>
              </a:rPr>
              <a:t>: Extinction +</a:t>
            </a:r>
            <a:br>
              <a:rPr lang="en-US" b="1" dirty="0" smtClean="0">
                <a:solidFill>
                  <a:srgbClr val="FC0F07"/>
                </a:solidFill>
              </a:rPr>
            </a:br>
            <a:r>
              <a:rPr lang="en-US" b="1" dirty="0" smtClean="0">
                <a:solidFill>
                  <a:srgbClr val="FC0F07"/>
                </a:solidFill>
              </a:rPr>
              <a:t>Biogeography=</a:t>
            </a:r>
            <a:r>
              <a:rPr lang="en-US" b="1" u="sng" dirty="0" smtClean="0">
                <a:solidFill>
                  <a:srgbClr val="FC0F07"/>
                </a:solidFill>
              </a:rPr>
              <a:t>SLOW</a:t>
            </a:r>
            <a:endParaRPr lang="en-US" b="1" u="sng" dirty="0">
              <a:solidFill>
                <a:srgbClr val="FC0F0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9361" y="2421846"/>
            <a:ext cx="2227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10 areas = 2048 ODEs = too slow</a:t>
            </a:r>
            <a:endParaRPr lang="en-US" sz="12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2673542" y="567266"/>
            <a:ext cx="3141035" cy="2326716"/>
            <a:chOff x="2673542" y="567266"/>
            <a:chExt cx="3141035" cy="2326716"/>
          </a:xfrm>
        </p:grpSpPr>
        <p:sp>
          <p:nvSpPr>
            <p:cNvPr id="50" name="Rounded Rectangle 49"/>
            <p:cNvSpPr/>
            <p:nvPr/>
          </p:nvSpPr>
          <p:spPr>
            <a:xfrm>
              <a:off x="2697301" y="567266"/>
              <a:ext cx="3033277" cy="2120171"/>
            </a:xfrm>
            <a:prstGeom prst="roundRect">
              <a:avLst>
                <a:gd name="adj" fmla="val 9797"/>
              </a:avLst>
            </a:prstGeom>
            <a:solidFill>
              <a:schemeClr val="accent6">
                <a:lumMod val="60000"/>
                <a:lumOff val="40000"/>
                <a:alpha val="35000"/>
              </a:schemeClr>
            </a:solidFill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t"/>
            <a:lstStyle/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r>
                <a:rPr lang="en-US" b="1" dirty="0" smtClean="0">
                  <a:solidFill>
                    <a:srgbClr val="FC0F07"/>
                  </a:solidFill>
                </a:rPr>
                <a:t> </a:t>
              </a:r>
              <a:endParaRPr lang="en-US" b="1" dirty="0">
                <a:solidFill>
                  <a:srgbClr val="FC0F07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56563" y="573450"/>
              <a:ext cx="30580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FC0F07"/>
                  </a:solidFill>
                </a:rPr>
                <a:t>Rutherford H1: Stepping stones    </a:t>
              </a:r>
            </a:p>
            <a:p>
              <a:r>
                <a:rPr lang="en-US" sz="1600" b="1" dirty="0">
                  <a:solidFill>
                    <a:srgbClr val="FC0F07"/>
                  </a:solidFill>
                </a:rPr>
                <a:t> </a:t>
              </a:r>
              <a:r>
                <a:rPr lang="en-US" sz="1600" b="1" dirty="0" smtClean="0">
                  <a:solidFill>
                    <a:srgbClr val="FC0F07"/>
                  </a:solidFill>
                </a:rPr>
                <a:t>   improve</a:t>
              </a:r>
            </a:p>
            <a:p>
              <a:r>
                <a:rPr lang="en-US" sz="1600" b="1" dirty="0">
                  <a:solidFill>
                    <a:srgbClr val="FC0F07"/>
                  </a:solidFill>
                </a:rPr>
                <a:t> </a:t>
              </a:r>
              <a:r>
                <a:rPr lang="en-US" sz="1600" b="1" dirty="0" smtClean="0">
                  <a:solidFill>
                    <a:srgbClr val="FC0F07"/>
                  </a:solidFill>
                </a:rPr>
                <a:t>  model fit</a:t>
              </a:r>
              <a:endParaRPr lang="en-US" sz="1600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975100" y="870887"/>
              <a:ext cx="1711114" cy="168329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673542" y="1775515"/>
              <a:ext cx="141116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C0F07"/>
                  </a:solidFill>
                </a:rPr>
                <a:t>Not just current islands - Past plume islands accessible!</a:t>
              </a:r>
              <a:endParaRPr lang="en-US" sz="12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177412" y="2502771"/>
              <a:ext cx="123623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" dirty="0" smtClean="0">
                  <a:solidFill>
                    <a:schemeClr val="bg1">
                      <a:lumMod val="50000"/>
                    </a:schemeClr>
                  </a:solidFill>
                </a:rPr>
                <a:t>GPlates integrated; EarthByte.org</a:t>
              </a:r>
              <a:endParaRPr lang="en-US" sz="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7" name="Left Arrow 56"/>
            <p:cNvSpPr/>
            <p:nvPr/>
          </p:nvSpPr>
          <p:spPr>
            <a:xfrm rot="16200000">
              <a:off x="3890879" y="2478448"/>
              <a:ext cx="483197" cy="347872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14843" y="542572"/>
            <a:ext cx="3177070" cy="2456467"/>
            <a:chOff x="5714843" y="542572"/>
            <a:chExt cx="3177070" cy="2456467"/>
          </a:xfrm>
        </p:grpSpPr>
        <p:sp>
          <p:nvSpPr>
            <p:cNvPr id="54" name="Rounded Rectangle 53"/>
            <p:cNvSpPr/>
            <p:nvPr/>
          </p:nvSpPr>
          <p:spPr>
            <a:xfrm>
              <a:off x="5858636" y="573450"/>
              <a:ext cx="3033277" cy="2120171"/>
            </a:xfrm>
            <a:prstGeom prst="roundRect">
              <a:avLst>
                <a:gd name="adj" fmla="val 9797"/>
              </a:avLst>
            </a:prstGeom>
            <a:solidFill>
              <a:schemeClr val="accent6">
                <a:lumMod val="60000"/>
                <a:lumOff val="40000"/>
                <a:alpha val="35000"/>
              </a:schemeClr>
            </a:solidFill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t"/>
            <a:lstStyle/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r>
                <a:rPr lang="en-US" b="1" dirty="0" smtClean="0">
                  <a:solidFill>
                    <a:srgbClr val="FC0F07"/>
                  </a:solidFill>
                </a:rPr>
                <a:t> </a:t>
              </a:r>
              <a:endParaRPr lang="en-US" b="1" dirty="0">
                <a:solidFill>
                  <a:srgbClr val="FC0F07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888779" y="542572"/>
              <a:ext cx="2937722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 smtClean="0">
                  <a:solidFill>
                    <a:srgbClr val="FC0F07"/>
                  </a:solidFill>
                </a:rPr>
                <a:t>Rutherford H4: Palaeocurrents / winds improve fit</a:t>
              </a:r>
              <a:endParaRPr lang="en-US" sz="1600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3"/>
            <a:srcRect l="24002" t="8601" r="19390" b="34529"/>
            <a:stretch/>
          </p:blipFill>
          <p:spPr>
            <a:xfrm>
              <a:off x="6272842" y="1127348"/>
              <a:ext cx="2214539" cy="1473382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8" name="Rectangle 47"/>
            <p:cNvSpPr/>
            <p:nvPr/>
          </p:nvSpPr>
          <p:spPr>
            <a:xfrm rot="16200000">
              <a:off x="5632973" y="1982019"/>
              <a:ext cx="10027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 smtClean="0">
                  <a:solidFill>
                    <a:schemeClr val="bg1">
                      <a:lumMod val="85000"/>
                    </a:schemeClr>
                  </a:solidFill>
                </a:rPr>
                <a:t>kids.britannica.com</a:t>
              </a:r>
              <a:r>
                <a:rPr lang="en-US" sz="600" dirty="0">
                  <a:solidFill>
                    <a:schemeClr val="bg1">
                      <a:lumMod val="85000"/>
                    </a:schemeClr>
                  </a:solidFill>
                </a:rPr>
                <a:t>/kids/assembly/view/1702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323642" y="2364876"/>
              <a:ext cx="393304" cy="1958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none" lIns="36000" tIns="36000" rIns="36000" bIns="36000" anchor="ctr">
              <a:spAutoFit/>
            </a:bodyPr>
            <a:lstStyle/>
            <a:p>
              <a:pPr algn="ctr"/>
              <a:r>
                <a:rPr lang="en-US" sz="800" b="1" dirty="0" smtClean="0"/>
                <a:t>40 Mya</a:t>
              </a:r>
              <a:endParaRPr lang="en-US" sz="800" dirty="0"/>
            </a:p>
          </p:txBody>
        </p:sp>
        <p:sp>
          <p:nvSpPr>
            <p:cNvPr id="58" name="Left Arrow 57"/>
            <p:cNvSpPr/>
            <p:nvPr/>
          </p:nvSpPr>
          <p:spPr>
            <a:xfrm rot="18836783">
              <a:off x="5647180" y="2583505"/>
              <a:ext cx="483197" cy="347872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30377" y="4695200"/>
            <a:ext cx="2949088" cy="2004050"/>
            <a:chOff x="5230377" y="4695200"/>
            <a:chExt cx="2949088" cy="2004050"/>
          </a:xfrm>
        </p:grpSpPr>
        <p:pic>
          <p:nvPicPr>
            <p:cNvPr id="40" name="Content Placeholder 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1300" y="5270167"/>
              <a:ext cx="2858165" cy="1429083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5230377" y="5091812"/>
              <a:ext cx="275595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 smtClean="0"/>
                <a:t>Paleobiology Database: Fossil Canidae (Saila &amp; Matzke, 2018)</a:t>
              </a:r>
              <a:endParaRPr lang="en-US" sz="800" i="1" dirty="0"/>
            </a:p>
          </p:txBody>
        </p:sp>
        <p:sp>
          <p:nvSpPr>
            <p:cNvPr id="59" name="Left Arrow 58"/>
            <p:cNvSpPr/>
            <p:nvPr/>
          </p:nvSpPr>
          <p:spPr>
            <a:xfrm rot="2815475">
              <a:off x="5547576" y="4762863"/>
              <a:ext cx="483197" cy="347872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5327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1"/>
            <a:ext cx="9144000" cy="5524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mbria"/>
                <a:cs typeface="Cambria"/>
              </a:rPr>
              <a:t>The Team. The Plan.</a:t>
            </a:r>
            <a:endParaRPr lang="en-US" sz="3600" i="1" dirty="0"/>
          </a:p>
        </p:txBody>
      </p:sp>
      <p:pic>
        <p:nvPicPr>
          <p:cNvPr id="5" name="Picture 4" descr="Table1_model_features_v5.xlsx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4" t="9954" r="15605" b="38339"/>
          <a:stretch/>
        </p:blipFill>
        <p:spPr>
          <a:xfrm>
            <a:off x="4787900" y="727200"/>
            <a:ext cx="4172500" cy="4210976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3059910" y="2458246"/>
            <a:ext cx="18401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The Biogeographical Jump</a:t>
            </a:r>
          </a:p>
          <a:p>
            <a:pPr algn="ctr"/>
            <a:r>
              <a:rPr lang="en-US" sz="1600" b="1" dirty="0" smtClean="0">
                <a:solidFill>
                  <a:schemeClr val="accent6">
                    <a:lumMod val="75000"/>
                  </a:schemeClr>
                </a:solidFill>
              </a:rPr>
              <a:t>Forwards: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111974" y="4207032"/>
            <a:ext cx="4675926" cy="2502602"/>
            <a:chOff x="111974" y="4207032"/>
            <a:chExt cx="4675926" cy="2502602"/>
          </a:xfrm>
        </p:grpSpPr>
        <p:sp>
          <p:nvSpPr>
            <p:cNvPr id="73" name="Right Brace 72"/>
            <p:cNvSpPr/>
            <p:nvPr/>
          </p:nvSpPr>
          <p:spPr>
            <a:xfrm flipH="1">
              <a:off x="4565522" y="4432300"/>
              <a:ext cx="222378" cy="450849"/>
            </a:xfrm>
            <a:prstGeom prst="rightBrac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11974" y="4207032"/>
              <a:ext cx="4540625" cy="2502602"/>
              <a:chOff x="147275" y="4306737"/>
              <a:chExt cx="4540625" cy="250260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47275" y="4306737"/>
                <a:ext cx="2984667" cy="1812795"/>
                <a:chOff x="5352966" y="3188037"/>
                <a:chExt cx="2984667" cy="1812795"/>
              </a:xfrm>
            </p:grpSpPr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" b="83982"/>
                <a:stretch/>
              </p:blipFill>
              <p:spPr>
                <a:xfrm>
                  <a:off x="5352966" y="3188037"/>
                  <a:ext cx="2984667" cy="4968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1349" b="27099"/>
                <a:stretch/>
              </p:blipFill>
              <p:spPr>
                <a:xfrm>
                  <a:off x="5352966" y="3712032"/>
                  <a:ext cx="2984667" cy="12888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1213105" y="4994499"/>
                <a:ext cx="3474795" cy="1814840"/>
                <a:chOff x="1213105" y="4994499"/>
                <a:chExt cx="3474795" cy="1814840"/>
              </a:xfrm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xmlns="" id="{29102FDF-016D-3A4A-9D53-BB6F04C93609}"/>
                    </a:ext>
                  </a:extLst>
                </p:cNvPr>
                <p:cNvSpPr/>
                <p:nvPr/>
              </p:nvSpPr>
              <p:spPr>
                <a:xfrm>
                  <a:off x="1213105" y="5632450"/>
                  <a:ext cx="2660650" cy="117688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 smtClean="0">
                      <a:solidFill>
                        <a:schemeClr val="tx1"/>
                      </a:solidFill>
                    </a:rPr>
                    <a:t>Expertise:</a:t>
                  </a:r>
                </a:p>
                <a:p>
                  <a:pPr marL="105750" indent="-105750">
                    <a:buFont typeface="Arial" panose="020B0604020202020204" pitchFamily="34" charset="0"/>
                    <a:buChar char="•"/>
                  </a:pPr>
                  <a:r>
                    <a:rPr lang="en-US" sz="1400" dirty="0">
                      <a:solidFill>
                        <a:schemeClr val="tx1"/>
                      </a:solidFill>
                    </a:rPr>
                    <a:t>P</a:t>
                  </a:r>
                  <a:r>
                    <a:rPr lang="en-US" sz="1400" dirty="0" smtClean="0">
                      <a:solidFill>
                        <a:schemeClr val="tx1"/>
                      </a:solidFill>
                    </a:rPr>
                    <a:t>acific biogeography</a:t>
                  </a:r>
                </a:p>
                <a:p>
                  <a:pPr marL="105750" indent="-10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>
                      <a:solidFill>
                        <a:schemeClr val="tx1"/>
                      </a:solidFill>
                    </a:rPr>
                    <a:t>Plant dispersal</a:t>
                  </a:r>
                </a:p>
                <a:p>
                  <a:pPr marL="105750" indent="-10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>
                      <a:solidFill>
                        <a:schemeClr val="tx1"/>
                      </a:solidFill>
                    </a:rPr>
                    <a:t>Palaeoclimate of NZ and region</a:t>
                  </a:r>
                </a:p>
                <a:p>
                  <a:pPr marL="105750" indent="-105750">
                    <a:buFont typeface="Arial" panose="020B0604020202020204" pitchFamily="34" charset="0"/>
                    <a:buChar char="•"/>
                  </a:pPr>
                  <a:r>
                    <a:rPr lang="en-US" sz="1400" dirty="0" smtClean="0">
                      <a:solidFill>
                        <a:schemeClr val="tx1"/>
                      </a:solidFill>
                    </a:rPr>
                    <a:t>Indigenous names in taxonomy</a:t>
                  </a:r>
                </a:p>
              </p:txBody>
            </p:sp>
            <p:sp>
              <p:nvSpPr>
                <p:cNvPr id="74" name="Left Arrow 73"/>
                <p:cNvSpPr/>
                <p:nvPr/>
              </p:nvSpPr>
              <p:spPr>
                <a:xfrm rot="19520575" flipH="1">
                  <a:off x="2729988" y="4994499"/>
                  <a:ext cx="1957912" cy="415429"/>
                </a:xfrm>
                <a:prstGeom prst="leftArrow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+ Ph.D. student </a:t>
                  </a:r>
                  <a:r>
                    <a:rPr lang="en-US" sz="1400" dirty="0" smtClean="0">
                      <a:solidFill>
                        <a:srgbClr val="000000"/>
                      </a:solidFill>
                    </a:rPr>
                    <a:t>2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30" name="Group 29"/>
          <p:cNvGrpSpPr/>
          <p:nvPr/>
        </p:nvGrpSpPr>
        <p:grpSpPr>
          <a:xfrm>
            <a:off x="210701" y="1162800"/>
            <a:ext cx="4583548" cy="3269500"/>
            <a:chOff x="210701" y="1162800"/>
            <a:chExt cx="4583548" cy="3269500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5"/>
            <a:srcRect b="74261"/>
            <a:stretch/>
          </p:blipFill>
          <p:spPr>
            <a:xfrm>
              <a:off x="210701" y="1162800"/>
              <a:ext cx="2984667" cy="781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21" name="Group 20"/>
            <p:cNvGrpSpPr/>
            <p:nvPr/>
          </p:nvGrpSpPr>
          <p:grpSpPr>
            <a:xfrm>
              <a:off x="210701" y="1184237"/>
              <a:ext cx="4583548" cy="3248063"/>
              <a:chOff x="210701" y="1184237"/>
              <a:chExt cx="4583548" cy="3248063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1011117" y="2464597"/>
                <a:ext cx="2120825" cy="1035126"/>
              </a:xfrm>
              <a:prstGeom prst="roundRect">
                <a:avLst>
                  <a:gd name="adj" fmla="val 9797"/>
                </a:avLst>
              </a:prstGeom>
              <a:solidFill>
                <a:schemeClr val="accent6">
                  <a:lumMod val="60000"/>
                  <a:lumOff val="40000"/>
                  <a:alpha val="35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t"/>
              <a:lstStyle/>
              <a:p>
                <a:pPr algn="ctr"/>
                <a:endParaRPr lang="en-US" b="1" dirty="0" smtClean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 smtClean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 smtClean="0">
                  <a:solidFill>
                    <a:srgbClr val="FC0F07"/>
                  </a:solidFill>
                </a:endParaRPr>
              </a:p>
              <a:p>
                <a:pPr algn="ctr"/>
                <a:r>
                  <a:rPr lang="en-US" b="1" dirty="0" smtClean="0">
                    <a:solidFill>
                      <a:srgbClr val="FC0F07"/>
                    </a:solidFill>
                  </a:rPr>
                  <a:t> </a:t>
                </a:r>
                <a:endParaRPr lang="en-US" b="1" dirty="0">
                  <a:solidFill>
                    <a:srgbClr val="FC0F07"/>
                  </a:solidFill>
                </a:endParaRP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210701" y="1184237"/>
                <a:ext cx="2984667" cy="2374167"/>
                <a:chOff x="5977934" y="890924"/>
                <a:chExt cx="2910427" cy="2329999"/>
              </a:xfrm>
            </p:grpSpPr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1436" b="15546"/>
                <a:stretch/>
              </p:blipFill>
              <p:spPr>
                <a:xfrm>
                  <a:off x="5977934" y="1636553"/>
                  <a:ext cx="2910427" cy="1579263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6379" b="66"/>
                <a:stretch/>
              </p:blipFill>
              <p:spPr>
                <a:xfrm>
                  <a:off x="5977934" y="1963167"/>
                  <a:ext cx="1505339" cy="12577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9167" b="19130"/>
                <a:stretch/>
              </p:blipFill>
              <p:spPr>
                <a:xfrm>
                  <a:off x="7054331" y="890924"/>
                  <a:ext cx="1809262" cy="6202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53" name="Rounded Rectangle 52"/>
              <p:cNvSpPr/>
              <p:nvPr/>
            </p:nvSpPr>
            <p:spPr>
              <a:xfrm>
                <a:off x="1011118" y="2458246"/>
                <a:ext cx="2120825" cy="104147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r>
                  <a:rPr lang="en-US" sz="1400" dirty="0" smtClean="0">
                    <a:solidFill>
                      <a:schemeClr val="tx1"/>
                    </a:solidFill>
                  </a:rPr>
                  <a:t>Expertise:</a:t>
                </a:r>
              </a:p>
              <a:p>
                <a:pPr marL="176400" indent="-140400">
                  <a:buFont typeface="Arial"/>
                  <a:buChar char="•"/>
                </a:pPr>
                <a:r>
                  <a:rPr lang="en-US" sz="1400" dirty="0" smtClean="0">
                    <a:solidFill>
                      <a:schemeClr val="tx1"/>
                    </a:solidFill>
                  </a:rPr>
                  <a:t>Lead author of </a:t>
                </a:r>
                <a:r>
                  <a:rPr lang="en-US" sz="1400" i="1" dirty="0" smtClean="0">
                    <a:solidFill>
                      <a:schemeClr val="tx1"/>
                    </a:solidFill>
                  </a:rPr>
                  <a:t>GPlates</a:t>
                </a:r>
                <a:endParaRPr lang="en-US" sz="1400" i="1" dirty="0" smtClean="0">
                  <a:solidFill>
                    <a:schemeClr val="tx1"/>
                  </a:solidFill>
                </a:endParaRPr>
              </a:p>
              <a:p>
                <a:pPr marL="176400" indent="-140400">
                  <a:buFont typeface="Arial"/>
                  <a:buChar char="•"/>
                </a:pPr>
                <a:r>
                  <a:rPr lang="en-US" sz="1400" dirty="0" smtClean="0">
                    <a:solidFill>
                      <a:schemeClr val="tx1"/>
                    </a:solidFill>
                  </a:rPr>
                  <a:t>Plate tectonics </a:t>
                </a:r>
              </a:p>
              <a:p>
                <a:pPr marL="176400" indent="-140400">
                  <a:buFont typeface="Arial"/>
                  <a:buChar char="•"/>
                </a:pPr>
                <a:r>
                  <a:rPr lang="en-US" sz="1400" dirty="0" smtClean="0">
                    <a:solidFill>
                      <a:schemeClr val="tx1"/>
                    </a:solidFill>
                  </a:rPr>
                  <a:t>Palaeogeography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ight Brace 71"/>
              <p:cNvSpPr/>
              <p:nvPr/>
            </p:nvSpPr>
            <p:spPr>
              <a:xfrm flipH="1">
                <a:off x="4565521" y="3981450"/>
                <a:ext cx="228728" cy="450850"/>
              </a:xfrm>
              <a:prstGeom prst="rightBrac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Left Arrow 74"/>
              <p:cNvSpPr/>
              <p:nvPr/>
            </p:nvSpPr>
            <p:spPr>
              <a:xfrm rot="1248615" flipH="1">
                <a:off x="2654111" y="3589686"/>
                <a:ext cx="1899577" cy="415429"/>
              </a:xfrm>
              <a:prstGeom prst="lef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rtlCol="0" anchor="ctr"/>
              <a:lstStyle/>
              <a:p>
                <a:pPr algn="ctr"/>
                <a:r>
                  <a:rPr lang="en-US" sz="1400" dirty="0" smtClean="0">
                    <a:solidFill>
                      <a:srgbClr val="000000"/>
                    </a:solidFill>
                  </a:rPr>
                  <a:t>+ Ph.D. student 1</a:t>
                </a:r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716417" y="5375427"/>
            <a:ext cx="3128883" cy="1181100"/>
            <a:chOff x="3716417" y="5375427"/>
            <a:chExt cx="3128883" cy="11811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76700" y="5747368"/>
              <a:ext cx="2686050" cy="8006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76700" y="5480638"/>
              <a:ext cx="685800" cy="229836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3716417" y="5375427"/>
              <a:ext cx="3128883" cy="1181100"/>
              <a:chOff x="3716417" y="5375427"/>
              <a:chExt cx="3128883" cy="1181100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3980001" y="5375427"/>
                <a:ext cx="2865299" cy="1181100"/>
              </a:xfrm>
              <a:prstGeom prst="roundRect">
                <a:avLst>
                  <a:gd name="adj" fmla="val 9797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t"/>
              <a:lstStyle/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r>
                  <a:rPr lang="en-US" b="1" dirty="0" smtClean="0">
                    <a:solidFill>
                      <a:srgbClr val="FC0F07"/>
                    </a:solidFill>
                  </a:rPr>
                  <a:t> </a:t>
                </a:r>
                <a:endParaRPr lang="en-US" b="1" dirty="0">
                  <a:solidFill>
                    <a:srgbClr val="FC0F07"/>
                  </a:solidFill>
                </a:endParaRPr>
              </a:p>
            </p:txBody>
          </p:sp>
          <p:sp>
            <p:nvSpPr>
              <p:cNvPr id="81" name="Left Arrow 80"/>
              <p:cNvSpPr/>
              <p:nvPr/>
            </p:nvSpPr>
            <p:spPr>
              <a:xfrm flipH="1">
                <a:off x="3716417" y="6100495"/>
                <a:ext cx="527168" cy="336684"/>
              </a:xfrm>
              <a:prstGeom prst="lef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0"/>
          <a:srcRect l="1778" r="1714" b="25301"/>
          <a:stretch/>
        </p:blipFill>
        <p:spPr>
          <a:xfrm>
            <a:off x="7002056" y="3821351"/>
            <a:ext cx="1312948" cy="889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061384" y="4107101"/>
            <a:ext cx="9227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accent6">
                    <a:lumMod val="75000"/>
                  </a:schemeClr>
                </a:solidFill>
              </a:rPr>
              <a:t>Plant, </a:t>
            </a:r>
            <a:br>
              <a:rPr lang="en-US" sz="800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Squamate, </a:t>
            </a:r>
            <a:r>
              <a:rPr lang="en-US" sz="800" dirty="0" smtClean="0">
                <a:solidFill>
                  <a:schemeClr val="accent6">
                    <a:lumMod val="75000"/>
                  </a:schemeClr>
                </a:solidFill>
              </a:rPr>
              <a:t>Amphibian,</a:t>
            </a:r>
          </a:p>
          <a:p>
            <a:r>
              <a:rPr lang="en-US" sz="800" dirty="0" smtClean="0">
                <a:solidFill>
                  <a:schemeClr val="accent6">
                    <a:lumMod val="75000"/>
                  </a:schemeClr>
                </a:solidFill>
              </a:rPr>
              <a:t>Mammal, Bird</a:t>
            </a:r>
          </a:p>
          <a:p>
            <a:r>
              <a:rPr lang="en-US" sz="800" dirty="0" smtClean="0">
                <a:solidFill>
                  <a:schemeClr val="accent6">
                    <a:lumMod val="75000"/>
                  </a:schemeClr>
                </a:solidFill>
              </a:rPr>
              <a:t>megaphylogenies</a:t>
            </a:r>
            <a:endParaRPr lang="en-US" sz="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6513481" y="5067650"/>
            <a:ext cx="2630519" cy="1784893"/>
            <a:chOff x="6513481" y="5067650"/>
            <a:chExt cx="2630519" cy="178489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xmlns="" id="{2DF67363-8ABC-7640-811D-FC6007983A11}"/>
                </a:ext>
              </a:extLst>
            </p:cNvPr>
            <p:cNvGrpSpPr/>
            <p:nvPr/>
          </p:nvGrpSpPr>
          <p:grpSpPr>
            <a:xfrm>
              <a:off x="6845300" y="5067650"/>
              <a:ext cx="2298700" cy="1784893"/>
              <a:chOff x="4526585" y="2557402"/>
              <a:chExt cx="4757586" cy="2906061"/>
            </a:xfrm>
          </p:grpSpPr>
          <p:pic>
            <p:nvPicPr>
              <p:cNvPr id="78" name="Picture 77" descr="Muller_Zahirovic_2018_Zealandia_thickness.gif">
                <a:extLst>
                  <a:ext uri="{FF2B5EF4-FFF2-40B4-BE49-F238E27FC236}">
                    <a16:creationId xmlns:a16="http://schemas.microsoft.com/office/drawing/2014/main" xmlns="" id="{0483E8C4-9990-CE41-B9AF-E7B5C9865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3239" y="2992853"/>
                <a:ext cx="3986828" cy="1843908"/>
              </a:xfrm>
              <a:prstGeom prst="rect">
                <a:avLst/>
              </a:prstGeom>
            </p:spPr>
          </p:pic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6636BFAD-A937-4147-AB5C-77D3A2952908}"/>
                  </a:ext>
                </a:extLst>
              </p:cNvPr>
              <p:cNvSpPr/>
              <p:nvPr/>
            </p:nvSpPr>
            <p:spPr>
              <a:xfrm>
                <a:off x="4526585" y="4786973"/>
                <a:ext cx="4757586" cy="676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Müller, </a:t>
                </a:r>
                <a:r>
                  <a:rPr lang="en-US" sz="700" b="1" dirty="0">
                    <a:solidFill>
                      <a:schemeClr val="bg1">
                        <a:lumMod val="65000"/>
                      </a:schemeClr>
                    </a:solidFill>
                  </a:rPr>
                  <a:t>Sahirovic</a:t>
                </a:r>
                <a:r>
                  <a:rPr 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 et al. (2018), U. Sydney "Modelling and visualising distributed crustal deformation of Australia and Zealandia using </a:t>
                </a:r>
                <a:r>
                  <a:rPr lang="en-US" sz="700" i="1" dirty="0">
                    <a:solidFill>
                      <a:schemeClr val="bg1">
                        <a:lumMod val="65000"/>
                      </a:schemeClr>
                    </a:solidFill>
                  </a:rPr>
                  <a:t>GPlates 2.0</a:t>
                </a:r>
                <a:r>
                  <a:rPr lang="en-US" sz="700" dirty="0" smtClean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r>
                  <a:rPr lang="en-US" sz="700" i="1" dirty="0" smtClean="0">
                    <a:solidFill>
                      <a:schemeClr val="bg1">
                        <a:lumMod val="65000"/>
                      </a:schemeClr>
                    </a:solidFill>
                  </a:rPr>
                  <a:t>”</a:t>
                </a:r>
                <a:endParaRPr lang="en-US" sz="700" i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xmlns="" id="{44D73703-33B7-1F40-AB14-3535010217F0}"/>
                  </a:ext>
                </a:extLst>
              </p:cNvPr>
              <p:cNvSpPr/>
              <p:nvPr/>
            </p:nvSpPr>
            <p:spPr>
              <a:xfrm>
                <a:off x="4851021" y="2557402"/>
                <a:ext cx="4149046" cy="501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Te Riu-a-Māui/Zealandia</a:t>
                </a:r>
                <a:endParaRPr lang="en-US" sz="1400" dirty="0"/>
              </a:p>
            </p:txBody>
          </p:sp>
        </p:grpSp>
        <p:sp>
          <p:nvSpPr>
            <p:cNvPr id="83" name="Left Arrow 82"/>
            <p:cNvSpPr/>
            <p:nvPr/>
          </p:nvSpPr>
          <p:spPr>
            <a:xfrm rot="20125404" flipH="1">
              <a:off x="6513481" y="5207085"/>
              <a:ext cx="527168" cy="336684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4787900" y="3804750"/>
            <a:ext cx="4172500" cy="1133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3394993" y="842048"/>
            <a:ext cx="1515814" cy="2465633"/>
            <a:chOff x="3394993" y="842048"/>
            <a:chExt cx="1515814" cy="2465633"/>
          </a:xfrm>
        </p:grpSpPr>
        <p:sp>
          <p:nvSpPr>
            <p:cNvPr id="12" name="Rectangle 11"/>
            <p:cNvSpPr/>
            <p:nvPr/>
          </p:nvSpPr>
          <p:spPr>
            <a:xfrm>
              <a:off x="3394993" y="842048"/>
              <a:ext cx="15158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FF"/>
                  </a:solidFill>
                </a:rPr>
                <a:t>Biogeography:</a:t>
              </a:r>
            </a:p>
            <a:p>
              <a:pPr algn="ctr"/>
              <a:r>
                <a:rPr lang="en-US" sz="1400" dirty="0" smtClean="0">
                  <a:solidFill>
                    <a:srgbClr val="0000FF"/>
                  </a:solidFill>
                </a:rPr>
                <a:t>current status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243585" y="1282700"/>
              <a:ext cx="550665" cy="2024981"/>
              <a:chOff x="4243585" y="1282700"/>
              <a:chExt cx="550665" cy="2024981"/>
            </a:xfrm>
          </p:grpSpPr>
          <p:sp>
            <p:nvSpPr>
              <p:cNvPr id="71" name="Right Brace 70"/>
              <p:cNvSpPr/>
              <p:nvPr/>
            </p:nvSpPr>
            <p:spPr>
              <a:xfrm flipH="1">
                <a:off x="4632324" y="1981673"/>
                <a:ext cx="161926" cy="1326008"/>
              </a:xfrm>
              <a:prstGeom prst="rightBrac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>
                <a:off x="4243585" y="1282700"/>
                <a:ext cx="382389" cy="1368327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24451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1"/>
            <a:ext cx="9144000" cy="491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 smtClean="0">
                <a:latin typeface="Cambria"/>
                <a:cs typeface="Cambria"/>
              </a:rPr>
              <a:t>Understanding LDD: Benefits</a:t>
            </a:r>
            <a:endParaRPr lang="en-US" sz="3600" i="1" dirty="0"/>
          </a:p>
        </p:txBody>
      </p:sp>
      <p:sp>
        <p:nvSpPr>
          <p:cNvPr id="4" name="Rectangle 3"/>
          <p:cNvSpPr/>
          <p:nvPr/>
        </p:nvSpPr>
        <p:spPr>
          <a:xfrm>
            <a:off x="315754" y="3935968"/>
            <a:ext cx="241604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Understand </a:t>
            </a:r>
            <a:r>
              <a:rPr lang="en-US" b="1" dirty="0" err="1" smtClean="0"/>
              <a:t>Aotearoa’s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biota in global context</a:t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428677" y="2843441"/>
            <a:ext cx="7520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Training workshops at meetings</a:t>
            </a:r>
            <a:r>
              <a:rPr lang="en-US" sz="1200" dirty="0" smtClean="0"/>
              <a:t> (21 workshops on 5 continents so far)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Joint visualisations of geographic &amp; biogeographic history</a:t>
            </a:r>
            <a:r>
              <a:rPr lang="en-US" sz="1200" dirty="0"/>
              <a:t> (classrooms, museums)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Advance NZ leadership in open-source code, data for education</a:t>
            </a:r>
            <a:endParaRPr lang="en-US" sz="1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15754" y="618192"/>
            <a:ext cx="814466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This </a:t>
            </a:r>
            <a:r>
              <a:rPr lang="en-US" b="1" dirty="0" smtClean="0"/>
              <a:t>Rutherford Project will: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determine</a:t>
            </a:r>
            <a:r>
              <a:rPr lang="en-US" dirty="0" smtClean="0"/>
              <a:t> </a:t>
            </a:r>
            <a:r>
              <a:rPr lang="en-US" dirty="0"/>
              <a:t>how much apparent LDD is </a:t>
            </a:r>
            <a:r>
              <a:rPr lang="en-US" dirty="0" smtClean="0"/>
              <a:t>artefactual</a:t>
            </a:r>
            <a:endParaRPr lang="en-US" i="1" dirty="0" smtClean="0"/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measure</a:t>
            </a:r>
            <a:r>
              <a:rPr lang="en-US" dirty="0" smtClean="0"/>
              <a:t> the relative importance of LDD mechanisms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/>
              <a:t>provide tools</a:t>
            </a:r>
            <a:r>
              <a:rPr lang="en-US" dirty="0" smtClean="0"/>
              <a:t> for including palaeogeography, palaeoclimate, and other dynamic factors in the ODEs necessary for realistic spatial phylogenetics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E.g. for epidemiology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413250" y="5289013"/>
            <a:ext cx="4616450" cy="1292662"/>
            <a:chOff x="4108450" y="5192910"/>
            <a:chExt cx="4616450" cy="1292662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4267200" y="5192910"/>
              <a:ext cx="4457700" cy="1231226"/>
            </a:xfrm>
            <a:prstGeom prst="wedgeRoundRectCallout">
              <a:avLst>
                <a:gd name="adj1" fmla="val -30349"/>
                <a:gd name="adj2" fmla="val 66437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08450" y="5192910"/>
              <a:ext cx="4508500" cy="129266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dirty="0" smtClean="0"/>
                <a:t>“I </a:t>
              </a:r>
              <a:r>
                <a:rPr lang="en-US" dirty="0"/>
                <a:t>walk backwards into the future with </a:t>
              </a:r>
              <a:r>
                <a:rPr lang="en-US" dirty="0" smtClean="0"/>
                <a:t/>
              </a:r>
              <a:br>
                <a:rPr lang="en-US" dirty="0" smtClean="0"/>
              </a:br>
              <a:r>
                <a:rPr lang="en-US" dirty="0" smtClean="0"/>
                <a:t>my </a:t>
              </a:r>
              <a:r>
                <a:rPr lang="en-US" dirty="0"/>
                <a:t>eyes fixed on my past</a:t>
              </a:r>
              <a:r>
                <a:rPr lang="en-US" dirty="0" smtClean="0"/>
                <a:t>.”</a:t>
              </a:r>
              <a:br>
                <a:rPr lang="en-US" dirty="0" smtClean="0"/>
              </a:br>
              <a:r>
                <a:rPr lang="en-US" dirty="0" smtClean="0"/>
                <a:t>/ </a:t>
              </a:r>
              <a:r>
                <a:rPr lang="en-US" dirty="0"/>
                <a:t>“</a:t>
              </a:r>
              <a:r>
                <a:rPr lang="en-US" dirty="0" smtClean="0"/>
                <a:t>Kia </a:t>
              </a:r>
              <a:r>
                <a:rPr lang="en-US" dirty="0"/>
                <a:t>whakatōmuri te haere </a:t>
              </a:r>
              <a:r>
                <a:rPr lang="en-US" dirty="0" smtClean="0"/>
                <a:t>whakamua.”</a:t>
              </a:r>
            </a:p>
            <a:p>
              <a:pPr algn="r"/>
              <a:r>
                <a:rPr lang="en-US" sz="1200" dirty="0" smtClean="0"/>
                <a:t>--Lesley Rameka (2016). </a:t>
              </a:r>
              <a:r>
                <a:rPr lang="en-US" sz="1200" i="1" dirty="0" smtClean="0"/>
                <a:t>Contemp. </a:t>
              </a:r>
              <a:br>
                <a:rPr lang="en-US" sz="1200" i="1" dirty="0" smtClean="0"/>
              </a:br>
              <a:r>
                <a:rPr lang="en-US" sz="1200" i="1" dirty="0" err="1" smtClean="0"/>
                <a:t>Iss</a:t>
              </a:r>
              <a:r>
                <a:rPr lang="en-US" sz="1200" i="1" dirty="0" smtClean="0"/>
                <a:t>. Early Child</a:t>
              </a:r>
              <a:r>
                <a:rPr lang="en-US" sz="1200" dirty="0" smtClean="0"/>
                <a:t>. 17(4), 387-398. </a:t>
              </a:r>
              <a:endParaRPr lang="en-US" sz="1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0704" y="5349080"/>
            <a:ext cx="3571259" cy="742434"/>
            <a:chOff x="377032" y="5189140"/>
            <a:chExt cx="3571259" cy="742434"/>
          </a:xfrm>
        </p:grpSpPr>
        <p:sp>
          <p:nvSpPr>
            <p:cNvPr id="21" name="Rounded Rectangular Callout 20"/>
            <p:cNvSpPr/>
            <p:nvPr/>
          </p:nvSpPr>
          <p:spPr>
            <a:xfrm flipH="1">
              <a:off x="428677" y="5192910"/>
              <a:ext cx="3477417" cy="738664"/>
            </a:xfrm>
            <a:prstGeom prst="wedgeRoundRectCallout">
              <a:avLst>
                <a:gd name="adj1" fmla="val -30832"/>
                <a:gd name="adj2" fmla="val 68405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77032" y="5189140"/>
              <a:ext cx="35712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“The past is the key to the present.”</a:t>
              </a:r>
            </a:p>
            <a:p>
              <a:pPr algn="r"/>
              <a:r>
                <a:rPr lang="en-US" sz="1200" dirty="0" smtClean="0"/>
                <a:t/>
              </a:r>
              <a:br>
                <a:rPr lang="en-US" sz="1200" dirty="0" smtClean="0"/>
              </a:br>
              <a:r>
                <a:rPr lang="en-US" sz="1200" dirty="0" smtClean="0"/>
                <a:t>--anthology on Charles Lyell, “Father of Geology”</a:t>
              </a:r>
              <a:endParaRPr lang="en-US" sz="12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77033" y="2474109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Broader impacts</a:t>
            </a:r>
            <a:endParaRPr lang="en-US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3035300" y="3759031"/>
            <a:ext cx="4762500" cy="1231226"/>
            <a:chOff x="3035300" y="3759031"/>
            <a:chExt cx="4762500" cy="1231226"/>
          </a:xfrm>
        </p:grpSpPr>
        <p:sp>
          <p:nvSpPr>
            <p:cNvPr id="37" name="Rounded Rectangular Callout 36"/>
            <p:cNvSpPr/>
            <p:nvPr/>
          </p:nvSpPr>
          <p:spPr>
            <a:xfrm>
              <a:off x="3035300" y="3759031"/>
              <a:ext cx="4762500" cy="1231226"/>
            </a:xfrm>
            <a:prstGeom prst="wedgeRoundRectCallout">
              <a:avLst>
                <a:gd name="adj1" fmla="val -30349"/>
                <a:gd name="adj2" fmla="val 66437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smtClean="0">
                  <a:solidFill>
                    <a:schemeClr val="tx1"/>
                  </a:solidFill>
                </a:rPr>
                <a:t>“</a:t>
              </a:r>
              <a:r>
                <a:rPr lang="mr-IN" dirty="0" smtClean="0">
                  <a:solidFill>
                    <a:schemeClr val="tx1"/>
                  </a:solidFill>
                </a:rPr>
                <a:t>…</a:t>
              </a:r>
              <a:r>
                <a:rPr lang="en-US" dirty="0" smtClean="0">
                  <a:solidFill>
                    <a:schemeClr val="tx1"/>
                  </a:solidFill>
                </a:rPr>
                <a:t>explain New Zealand and the </a:t>
              </a:r>
              <a:br>
                <a:rPr lang="en-US" dirty="0" smtClean="0">
                  <a:solidFill>
                    <a:schemeClr val="tx1"/>
                  </a:solidFill>
                </a:rPr>
              </a:br>
              <a:r>
                <a:rPr lang="en-US" dirty="0" smtClean="0">
                  <a:solidFill>
                    <a:schemeClr val="tx1"/>
                  </a:solidFill>
                </a:rPr>
                <a:t>world falls into place arou</a:t>
              </a:r>
              <a:r>
                <a:rPr lang="en-US" dirty="0" smtClean="0">
                  <a:solidFill>
                    <a:srgbClr val="000000"/>
                  </a:solidFill>
                </a:rPr>
                <a:t>nd it.”</a:t>
              </a:r>
            </a:p>
            <a:p>
              <a:pPr algn="r"/>
              <a:r>
                <a:rPr lang="en-US" sz="1200" dirty="0">
                  <a:solidFill>
                    <a:srgbClr val="000000"/>
                  </a:solidFill>
                </a:rPr>
                <a:t/>
              </a:r>
              <a:br>
                <a:rPr lang="en-US" sz="1200" dirty="0">
                  <a:solidFill>
                    <a:srgbClr val="000000"/>
                  </a:solidFill>
                </a:rPr>
              </a:br>
              <a:r>
                <a:rPr lang="en-US" sz="1200" dirty="0">
                  <a:solidFill>
                    <a:srgbClr val="000000"/>
                  </a:solidFill>
                </a:rPr>
                <a:t>--</a:t>
              </a:r>
              <a:r>
                <a:rPr lang="en-US" sz="1200" i="1" dirty="0" smtClean="0">
                  <a:solidFill>
                    <a:srgbClr val="000000"/>
                  </a:solidFill>
                </a:rPr>
                <a:t>JRSNZ </a:t>
              </a:r>
              <a:r>
                <a:rPr lang="en-US" sz="1200" dirty="0" smtClean="0">
                  <a:solidFill>
                    <a:srgbClr val="000000"/>
                  </a:solidFill>
                </a:rPr>
                <a:t>(2021), call for papers, Evolutionary </a:t>
              </a:r>
              <a:r>
                <a:rPr lang="en-US" sz="1200" dirty="0">
                  <a:solidFill>
                    <a:srgbClr val="000000"/>
                  </a:solidFill>
                </a:rPr>
                <a:t>Biogeography of Aotearoa New </a:t>
              </a:r>
              <a:r>
                <a:rPr lang="en-US" sz="1200" dirty="0" smtClean="0">
                  <a:solidFill>
                    <a:srgbClr val="000000"/>
                  </a:solidFill>
                </a:rPr>
                <a:t>Zealand; citing </a:t>
              </a:r>
              <a:r>
                <a:rPr lang="en-US" sz="1200" dirty="0">
                  <a:solidFill>
                    <a:srgbClr val="000000"/>
                  </a:solidFill>
                </a:rPr>
                <a:t>Gareth </a:t>
              </a:r>
              <a:r>
                <a:rPr lang="en-US" sz="1200" dirty="0" smtClean="0">
                  <a:solidFill>
                    <a:srgbClr val="000000"/>
                  </a:solidFill>
                </a:rPr>
                <a:t>Nelson (1975).</a:t>
              </a:r>
              <a:r>
                <a:rPr lang="en-US" sz="1200" i="1" dirty="0" smtClean="0">
                  <a:solidFill>
                    <a:srgbClr val="000000"/>
                  </a:solidFill>
                </a:rPr>
                <a:t> 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5208" y="3802618"/>
              <a:ext cx="1035242" cy="763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1135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7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54743</TotalTime>
  <Words>881</Words>
  <Application>Microsoft Macintosh PowerPoint</Application>
  <PresentationFormat>On-screen Show (4:3)</PresentationFormat>
  <Paragraphs>217</Paragraphs>
  <Slides>6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Apply to mega-phylogeny of plants:  (13,000 plant species, 173 billion years of branch length)</vt:lpstr>
      <vt:lpstr>PowerPoint Presentation</vt:lpstr>
      <vt:lpstr>PowerPoint Presentation</vt:lpstr>
      <vt:lpstr>PowerPoint Presentation</vt:lpstr>
      <vt:lpstr>PowerPoint Presentation</vt:lpstr>
    </vt:vector>
  </TitlesOfParts>
  <Company>ANU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Revolutionising phylogenetic biogeography</dc:title>
  <dc:creator>Nick Matzke</dc:creator>
  <cp:lastModifiedBy>Nick Matzke</cp:lastModifiedBy>
  <cp:revision>374</cp:revision>
  <dcterms:created xsi:type="dcterms:W3CDTF">2018-09-04T23:49:11Z</dcterms:created>
  <dcterms:modified xsi:type="dcterms:W3CDTF">2021-10-17T01:52:54Z</dcterms:modified>
</cp:coreProperties>
</file>